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4"/>
  </p:sldMasterIdLst>
  <p:notesMasterIdLst>
    <p:notesMasterId r:id="rId16"/>
  </p:notesMasterIdLst>
  <p:sldIdLst>
    <p:sldId id="3284" r:id="rId5"/>
    <p:sldId id="2569" r:id="rId6"/>
    <p:sldId id="3275" r:id="rId7"/>
    <p:sldId id="3290" r:id="rId8"/>
    <p:sldId id="2542" r:id="rId9"/>
    <p:sldId id="3291" r:id="rId10"/>
    <p:sldId id="3277" r:id="rId11"/>
    <p:sldId id="3292" r:id="rId12"/>
    <p:sldId id="3293" r:id="rId13"/>
    <p:sldId id="3294" r:id="rId14"/>
    <p:sldId id="2558" r:id="rId15"/>
  </p:sldIdLst>
  <p:sldSz cx="9144000" cy="5143500" type="screen16x9"/>
  <p:notesSz cx="6858000" cy="9144000"/>
  <p:custDataLst>
    <p:tags r:id="rId1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3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uettner, Arne" initials="GA" lastIdx="10" clrIdx="0">
    <p:extLst>
      <p:ext uri="{19B8F6BF-5375-455C-9EA6-DF929625EA0E}">
        <p15:presenceInfo xmlns:p15="http://schemas.microsoft.com/office/powerpoint/2012/main" userId="S::Arne.Gruettner@unisg.ch::2971ee8c-595f-49a9-a08f-823427620ef2" providerId="AD"/>
      </p:ext>
    </p:extLst>
  </p:cmAuthor>
  <p:cmAuthor id="2" name="Beyer, Samuel" initials="BS" lastIdx="1" clrIdx="1">
    <p:extLst>
      <p:ext uri="{19B8F6BF-5375-455C-9EA6-DF929625EA0E}">
        <p15:presenceInfo xmlns:p15="http://schemas.microsoft.com/office/powerpoint/2012/main" userId="S::samuel.beyer@student.unisg.ch::d8fe2b17-9273-41df-a496-02f403512a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41E"/>
    <a:srgbClr val="9DE7C6"/>
    <a:srgbClr val="249662"/>
    <a:srgbClr val="7F7F7F"/>
    <a:srgbClr val="0067B1"/>
    <a:srgbClr val="95C7E8"/>
    <a:srgbClr val="8FBFA9"/>
    <a:srgbClr val="76BEEA"/>
    <a:srgbClr val="EF4023"/>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15"/>
    <p:restoredTop sz="95788"/>
  </p:normalViewPr>
  <p:slideViewPr>
    <p:cSldViewPr snapToGrid="0">
      <p:cViewPr varScale="1">
        <p:scale>
          <a:sx n="145" d="100"/>
          <a:sy n="145" d="100"/>
        </p:scale>
        <p:origin x="272" y="184"/>
      </p:cViewPr>
      <p:guideLst>
        <p:guide orient="horz" pos="1620"/>
        <p:guide pos="38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2D8B8C-A07F-4F86-91C0-8300805952DE}" type="datetimeFigureOut">
              <a:rPr lang="de-DE" smtClean="0"/>
              <a:pPr/>
              <a:t>23.05.21</a:t>
            </a:fld>
            <a:endParaRPr lang="de-CH"/>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81C78C-DF60-43AA-9025-896AF7F51202}" type="slidenum">
              <a:rPr lang="de-CH" smtClean="0"/>
              <a:pPr/>
              <a:t>‹Nr.›</a:t>
            </a:fld>
            <a:endParaRPr lang="de-CH"/>
          </a:p>
        </p:txBody>
      </p:sp>
    </p:spTree>
    <p:extLst>
      <p:ext uri="{BB962C8B-B14F-4D97-AF65-F5344CB8AC3E}">
        <p14:creationId xmlns:p14="http://schemas.microsoft.com/office/powerpoint/2010/main" val="1143669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281C78C-DF60-43AA-9025-896AF7F51202}" type="slidenum">
              <a:rPr lang="de-CH" smtClean="0"/>
              <a:pPr/>
              <a:t>1</a:t>
            </a:fld>
            <a:endParaRPr lang="de-CH"/>
          </a:p>
        </p:txBody>
      </p:sp>
    </p:spTree>
    <p:extLst>
      <p:ext uri="{BB962C8B-B14F-4D97-AF65-F5344CB8AC3E}">
        <p14:creationId xmlns:p14="http://schemas.microsoft.com/office/powerpoint/2010/main" val="83929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662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5066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605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010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1434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501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79512" y="975658"/>
            <a:ext cx="8751600" cy="2859788"/>
          </a:xfrm>
          <a:prstGeom prst="rect">
            <a:avLst/>
          </a:prstGeom>
          <a:solidFill>
            <a:schemeClr val="bg2"/>
          </a:solidFill>
        </p:spPr>
        <p:txBody>
          <a:bodyPr anchor="ctr"/>
          <a:lstStyle>
            <a:lvl1pPr marL="0" indent="0" algn="ctr">
              <a:buNone/>
              <a:defRPr/>
            </a:lvl1pPr>
          </a:lstStyle>
          <a:p>
            <a:r>
              <a:rPr lang="de-CH"/>
              <a:t>Titelbild</a:t>
            </a:r>
            <a:endParaRPr lang="en-US"/>
          </a:p>
        </p:txBody>
      </p:sp>
      <p:pic>
        <p:nvPicPr>
          <p:cNvPr id="1026" name="Picture 2" descr="Bildergebnis fÃ¼r from insight to impac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25939" y="4494378"/>
            <a:ext cx="1505173" cy="2972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Ã¼r unisg iwi"/>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9512" y="194037"/>
            <a:ext cx="1944216" cy="704273"/>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spTree>
    <p:extLst>
      <p:ext uri="{BB962C8B-B14F-4D97-AF65-F5344CB8AC3E}">
        <p14:creationId xmlns:p14="http://schemas.microsoft.com/office/powerpoint/2010/main" val="3896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791580" y="1216968"/>
            <a:ext cx="7560840" cy="3260898"/>
          </a:xfrm>
          <a:prstGeom prst="rect">
            <a:avLst/>
          </a:prstGeom>
          <a:solidFill>
            <a:schemeClr val="tx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pic>
        <p:nvPicPr>
          <p:cNvPr id="11"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911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 Layout">
    <p:spTree>
      <p:nvGrpSpPr>
        <p:cNvPr id="1" name=""/>
        <p:cNvGrpSpPr/>
        <p:nvPr/>
      </p:nvGrpSpPr>
      <p:grpSpPr>
        <a:xfrm>
          <a:off x="0" y="0"/>
          <a:ext cx="0" cy="0"/>
          <a:chOff x="0" y="0"/>
          <a:chExt cx="0" cy="0"/>
        </a:xfrm>
      </p:grpSpPr>
      <p:sp>
        <p:nvSpPr>
          <p:cNvPr id="7" name="Rechteck 6"/>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10" name="Bildplatzhalter 9"/>
          <p:cNvSpPr>
            <a:spLocks noGrp="1"/>
          </p:cNvSpPr>
          <p:nvPr>
            <p:ph type="pic" sz="quarter" idx="10"/>
          </p:nvPr>
        </p:nvSpPr>
        <p:spPr>
          <a:xfrm>
            <a:off x="287524" y="934616"/>
            <a:ext cx="8532626"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6" name="Rechteck 5"/>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7" name="Gerader Verbinder 6"/>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51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9" name="Bildplatzhalter 9"/>
          <p:cNvSpPr>
            <a:spLocks noGrp="1"/>
          </p:cNvSpPr>
          <p:nvPr>
            <p:ph type="pic" sz="quarter" idx="12"/>
          </p:nvPr>
        </p:nvSpPr>
        <p:spPr>
          <a:xfrm>
            <a:off x="4638663" y="934616"/>
            <a:ext cx="4178628"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10" name="Bildplatzhalter 9"/>
          <p:cNvSpPr>
            <a:spLocks noGrp="1"/>
          </p:cNvSpPr>
          <p:nvPr>
            <p:ph type="pic" sz="quarter" idx="10"/>
          </p:nvPr>
        </p:nvSpPr>
        <p:spPr>
          <a:xfrm>
            <a:off x="287524" y="934616"/>
            <a:ext cx="4178628"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6" name="Rechteck 5"/>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7" name="Gerader Verbinder 6"/>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96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0" name="Bildplatzhalter 9"/>
          <p:cNvSpPr>
            <a:spLocks noGrp="1"/>
          </p:cNvSpPr>
          <p:nvPr>
            <p:ph type="pic" sz="quarter" idx="10"/>
          </p:nvPr>
        </p:nvSpPr>
        <p:spPr>
          <a:xfrm>
            <a:off x="287524" y="934616"/>
            <a:ext cx="4178628"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9" name="Bildplatzhalter 9"/>
          <p:cNvSpPr>
            <a:spLocks noGrp="1"/>
          </p:cNvSpPr>
          <p:nvPr>
            <p:ph type="pic" sz="quarter" idx="11"/>
          </p:nvPr>
        </p:nvSpPr>
        <p:spPr>
          <a:xfrm>
            <a:off x="4641844" y="934617"/>
            <a:ext cx="4178628" cy="1800200"/>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11" name="Bildplatzhalter 9"/>
          <p:cNvSpPr>
            <a:spLocks noGrp="1"/>
          </p:cNvSpPr>
          <p:nvPr>
            <p:ph type="pic" sz="quarter" idx="12"/>
          </p:nvPr>
        </p:nvSpPr>
        <p:spPr>
          <a:xfrm>
            <a:off x="4638663" y="2878163"/>
            <a:ext cx="4178628" cy="1800200"/>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6" name="Rechteck 5"/>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7" name="Gerader Verbinder 6"/>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7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afulat without Logo">
    <p:spTree>
      <p:nvGrpSpPr>
        <p:cNvPr id="1" name=""/>
        <p:cNvGrpSpPr/>
        <p:nvPr/>
      </p:nvGrpSpPr>
      <p:grpSpPr>
        <a:xfrm>
          <a:off x="0" y="0"/>
          <a:ext cx="0" cy="0"/>
          <a:chOff x="0" y="0"/>
          <a:chExt cx="0" cy="0"/>
        </a:xfrm>
      </p:grpSpPr>
      <p:sp>
        <p:nvSpPr>
          <p:cNvPr id="7" name="Rechteck 6"/>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5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250300"/>
            <a:ext cx="2133600" cy="273844"/>
          </a:xfrm>
          <a:prstGeom prst="rect">
            <a:avLst/>
          </a:prstGeom>
        </p:spPr>
        <p:txBody>
          <a:bodyPr/>
          <a:lstStyle/>
          <a:p>
            <a:r>
              <a:rPr lang="en-US"/>
              <a:t>www.bestppt.com</a:t>
            </a:r>
          </a:p>
        </p:txBody>
      </p:sp>
      <p:sp>
        <p:nvSpPr>
          <p:cNvPr id="9" name="Rectangle 8"/>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13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efault Layout">
    <p:spTree>
      <p:nvGrpSpPr>
        <p:cNvPr id="1" name=""/>
        <p:cNvGrpSpPr/>
        <p:nvPr/>
      </p:nvGrpSpPr>
      <p:grpSpPr>
        <a:xfrm>
          <a:off x="0" y="0"/>
          <a:ext cx="0" cy="0"/>
          <a:chOff x="0" y="0"/>
          <a:chExt cx="0" cy="0"/>
        </a:xfrm>
      </p:grpSpPr>
      <p:sp>
        <p:nvSpPr>
          <p:cNvPr id="7" name="Rechteck 6"/>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4" descr="Bildergebnis fÃ¼r unisg iwi"/>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8D84986A-2463-A242-B256-5936AABCAC3C}"/>
              </a:ext>
            </a:extLst>
          </p:cNvPr>
          <p:cNvSpPr>
            <a:spLocks noGrp="1"/>
          </p:cNvSpPr>
          <p:nvPr>
            <p:ph sz="quarter" idx="10"/>
          </p:nvPr>
        </p:nvSpPr>
        <p:spPr>
          <a:xfrm>
            <a:off x="287338" y="842963"/>
            <a:ext cx="8569325" cy="4033827"/>
          </a:xfrm>
          <a:prstGeom prst="rect">
            <a:avLst/>
          </a:prstGeom>
        </p:spPr>
        <p:txBody>
          <a:bodyPr/>
          <a:lstStyle>
            <a:lvl1pPr>
              <a:buFont typeface="Arial" panose="020B0604020202020204" pitchFamily="34" charset="0"/>
              <a:buChar cha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5562083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58">
          <p15:clr>
            <a:srgbClr val="FBAE40"/>
          </p15:clr>
        </p15:guide>
        <p15:guide id="4" pos="5602">
          <p15:clr>
            <a:srgbClr val="FBAE40"/>
          </p15:clr>
        </p15:guide>
        <p15:guide id="5" orient="horz" pos="3072">
          <p15:clr>
            <a:srgbClr val="FBAE40"/>
          </p15:clr>
        </p15:guide>
        <p15:guide id="6" orient="horz" pos="53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D4B1072E-7971-FC4E-BAC1-AD843626936C}"/>
              </a:ext>
            </a:extLst>
          </p:cNvPr>
          <p:cNvGraphicFramePr>
            <a:graphicFrameLocks noChangeAspect="1"/>
          </p:cNvGraphicFramePr>
          <p:nvPr userDrawn="1">
            <p:custDataLst>
              <p:tags r:id="rId12"/>
            </p:custDataLst>
            <p:extLst>
              <p:ext uri="{D42A27DB-BD31-4B8C-83A1-F6EECF244321}">
                <p14:modId xmlns:p14="http://schemas.microsoft.com/office/powerpoint/2010/main" val="4683206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3" name="think-cell Folie" r:id="rId13" imgW="7772400" imgH="10058400" progId="TCLayout.ActiveDocument.1">
                  <p:embed/>
                </p:oleObj>
              </mc:Choice>
              <mc:Fallback>
                <p:oleObj name="think-cell Folie" r:id="rId13" imgW="7772400" imgH="10058400" progId="TCLayout.ActiveDocument.1">
                  <p:embed/>
                  <p:pic>
                    <p:nvPicPr>
                      <p:cNvPr id="2" name="Objekt 1" hidden="1">
                        <a:extLst>
                          <a:ext uri="{FF2B5EF4-FFF2-40B4-BE49-F238E27FC236}">
                            <a16:creationId xmlns:a16="http://schemas.microsoft.com/office/drawing/2014/main" id="{D4B1072E-7971-FC4E-BAC1-AD843626936C}"/>
                          </a:ext>
                        </a:extLst>
                      </p:cNvPr>
                      <p:cNvPicPr/>
                      <p:nvPr/>
                    </p:nvPicPr>
                    <p:blipFill>
                      <a:blip r:embed="rId14"/>
                      <a:stretch>
                        <a:fillRect/>
                      </a:stretch>
                    </p:blipFill>
                    <p:spPr>
                      <a:xfrm>
                        <a:off x="1588" y="1588"/>
                        <a:ext cx="1587" cy="1587"/>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75" r:id="rId1"/>
    <p:sldLayoutId id="2147483676" r:id="rId2"/>
    <p:sldLayoutId id="2147483670" r:id="rId3"/>
    <p:sldLayoutId id="2147483677" r:id="rId4"/>
    <p:sldLayoutId id="2147483678" r:id="rId5"/>
    <p:sldLayoutId id="2147483679" r:id="rId6"/>
    <p:sldLayoutId id="2147483680" r:id="rId7"/>
    <p:sldLayoutId id="2147483681" r:id="rId8"/>
    <p:sldLayoutId id="2147483682" r:id="rId9"/>
  </p:sldLayoutIdLst>
  <p:hf hdr="0" ftr="0" dt="0"/>
  <p:txStyles>
    <p:titleStyle>
      <a:lvl1pPr algn="l" defTabSz="685783" rtl="0" eaLnBrk="1" latinLnBrk="0" hangingPunct="1">
        <a:spcBef>
          <a:spcPct val="0"/>
        </a:spcBef>
        <a:buNone/>
        <a:defRPr sz="2250" kern="1200">
          <a:solidFill>
            <a:schemeClr val="accent1"/>
          </a:solidFill>
          <a:latin typeface="+mj-lt"/>
          <a:ea typeface="+mj-ea"/>
          <a:cs typeface="+mj-cs"/>
        </a:defRPr>
      </a:lvl1pPr>
    </p:titleStyle>
    <p:bodyStyle>
      <a:lvl1pPr marL="342892" indent="-342892" algn="l" defTabSz="685783" rtl="0" eaLnBrk="1" latinLnBrk="0" hangingPunct="1">
        <a:spcBef>
          <a:spcPct val="20000"/>
        </a:spcBef>
        <a:buFont typeface="+mj-lt"/>
        <a:buAutoNum type="arabicPeriod"/>
        <a:defRPr sz="18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philipp-schmelzer-hsg.shinyapps.io/shiny/" TargetMode="External"/><Relationship Id="rId3" Type="http://schemas.openxmlformats.org/officeDocument/2006/relationships/tags" Target="../tags/tag4.xml"/><Relationship Id="rId7" Type="http://schemas.openxmlformats.org/officeDocument/2006/relationships/image" Target="../media/image9.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9.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9.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9.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3.bin"/><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23820"/>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mtClean="0"/>
              <a:pPr/>
              <a:t>1</a:t>
            </a:fld>
            <a:endParaRPr lang="en-US"/>
          </a:p>
        </p:txBody>
      </p:sp>
      <p:sp>
        <p:nvSpPr>
          <p:cNvPr id="44" name="Line 5"/>
          <p:cNvSpPr>
            <a:spLocks noChangeShapeType="1"/>
          </p:cNvSpPr>
          <p:nvPr/>
        </p:nvSpPr>
        <p:spPr bwMode="auto">
          <a:xfrm>
            <a:off x="560388"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6"/>
          <p:cNvSpPr>
            <a:spLocks noChangeShapeType="1"/>
          </p:cNvSpPr>
          <p:nvPr/>
        </p:nvSpPr>
        <p:spPr bwMode="auto">
          <a:xfrm>
            <a:off x="560388"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TextBox 157"/>
          <p:cNvSpPr txBox="1"/>
          <p:nvPr/>
        </p:nvSpPr>
        <p:spPr>
          <a:xfrm>
            <a:off x="706210" y="3244456"/>
            <a:ext cx="3171702" cy="707886"/>
          </a:xfrm>
          <a:prstGeom prst="rect">
            <a:avLst/>
          </a:prstGeom>
          <a:noFill/>
        </p:spPr>
        <p:txBody>
          <a:bodyPr wrap="square" lIns="0" rtlCol="0">
            <a:spAutoFit/>
          </a:bodyPr>
          <a:lstStyle/>
          <a:p>
            <a:r>
              <a:rPr lang="de-CH" sz="1000" dirty="0">
                <a:latin typeface="Arial" panose="020B0604020202020204" pitchFamily="34" charset="0"/>
                <a:ea typeface="Roboto Light" panose="02000000000000000000" pitchFamily="2" charset="0"/>
                <a:cs typeface="Arial" panose="020B0604020202020204" pitchFamily="34" charset="0"/>
              </a:rPr>
              <a:t>Philipp Schmelzer, </a:t>
            </a:r>
            <a:r>
              <a:rPr lang="de-CH" sz="1000" dirty="0">
                <a:latin typeface="Arial" panose="020B0604020202020204" pitchFamily="34" charset="0"/>
                <a:cs typeface="Arial" panose="020B0604020202020204" pitchFamily="34" charset="0"/>
              </a:rPr>
              <a:t>Masterarbeit</a:t>
            </a:r>
          </a:p>
          <a:p>
            <a:endParaRPr lang="de-CH" sz="1000" dirty="0">
              <a:latin typeface="Arial" panose="020B0604020202020204" pitchFamily="34" charset="0"/>
              <a:cs typeface="Arial" panose="020B0604020202020204" pitchFamily="34" charset="0"/>
            </a:endParaRPr>
          </a:p>
          <a:p>
            <a:r>
              <a:rPr lang="de-CH" sz="1000" dirty="0">
                <a:latin typeface="Arial" panose="020B0604020202020204" pitchFamily="34" charset="0"/>
                <a:cs typeface="Arial" panose="020B0604020202020204" pitchFamily="34" charset="0"/>
              </a:rPr>
              <a:t>23. Dezember 2020</a:t>
            </a:r>
          </a:p>
          <a:p>
            <a:r>
              <a:rPr lang="de-CH" sz="1000" dirty="0">
                <a:latin typeface="Arial" panose="020B0604020202020204" pitchFamily="34" charset="0"/>
                <a:ea typeface="Roboto Light" panose="02000000000000000000" pitchFamily="2" charset="0"/>
                <a:cs typeface="Arial" panose="020B0604020202020204" pitchFamily="34" charset="0"/>
              </a:rPr>
              <a:t> </a:t>
            </a:r>
            <a:endParaRPr lang="en-US" sz="1000" dirty="0">
              <a:latin typeface="Arial" panose="020B0604020202020204" pitchFamily="34" charset="0"/>
              <a:ea typeface="Roboto Light" panose="02000000000000000000" pitchFamily="2" charset="0"/>
              <a:cs typeface="Arial" panose="020B0604020202020204" pitchFamily="34" charset="0"/>
            </a:endParaRPr>
          </a:p>
        </p:txBody>
      </p:sp>
      <p:sp>
        <p:nvSpPr>
          <p:cNvPr id="160" name="Rectangle 159"/>
          <p:cNvSpPr/>
          <p:nvPr/>
        </p:nvSpPr>
        <p:spPr>
          <a:xfrm>
            <a:off x="711587" y="1191525"/>
            <a:ext cx="4336663" cy="1446550"/>
          </a:xfrm>
          <a:prstGeom prst="rect">
            <a:avLst/>
          </a:prstGeom>
        </p:spPr>
        <p:txBody>
          <a:bodyPr wrap="square" lIns="0" anchor="t">
            <a:spAutoFit/>
          </a:bodyPr>
          <a:lstStyle/>
          <a:p>
            <a:r>
              <a:rPr lang="de-CH" sz="2400" b="1" dirty="0">
                <a:latin typeface="Arial" panose="020B0604020202020204" pitchFamily="34" charset="0"/>
                <a:cs typeface="Arial" panose="020B0604020202020204" pitchFamily="34" charset="0"/>
              </a:rPr>
              <a:t>Evaluierung des Prototypen </a:t>
            </a:r>
          </a:p>
          <a:p>
            <a:endParaRPr lang="de-CH" sz="2400" b="1" dirty="0">
              <a:latin typeface="Arial" panose="020B0604020202020204" pitchFamily="34" charset="0"/>
              <a:cs typeface="Arial" panose="020B0604020202020204" pitchFamily="34" charset="0"/>
            </a:endParaRPr>
          </a:p>
          <a:p>
            <a:r>
              <a:rPr lang="de-CH" sz="2400" b="1" dirty="0">
                <a:latin typeface="Arial" panose="020B0604020202020204" pitchFamily="34" charset="0"/>
                <a:cs typeface="Arial" panose="020B0604020202020204" pitchFamily="34" charset="0"/>
              </a:rPr>
              <a:t>Michael Remus</a:t>
            </a:r>
          </a:p>
          <a:p>
            <a:r>
              <a:rPr lang="de-CH" sz="1600" b="1" dirty="0">
                <a:latin typeface="Arial" panose="020B0604020202020204" pitchFamily="34" charset="0"/>
                <a:cs typeface="Arial" panose="020B0604020202020204" pitchFamily="34" charset="0"/>
              </a:rPr>
              <a:t>Leiter HSG Mensa</a:t>
            </a:r>
          </a:p>
        </p:txBody>
      </p:sp>
      <p:cxnSp>
        <p:nvCxnSpPr>
          <p:cNvPr id="12" name="Straight Connector 11"/>
          <p:cNvCxnSpPr/>
          <p:nvPr/>
        </p:nvCxnSpPr>
        <p:spPr>
          <a:xfrm flipH="1">
            <a:off x="706210" y="2975133"/>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9" name="Picture 2" descr="https://upload.wikimedia.org/wikipedia/en/thumb/b/b5/University_of_St._Gallen_logo_english.svg/800px-University_of_St._Gallen_logo_english.svg.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1587" y="541589"/>
            <a:ext cx="2305937" cy="49001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17D65259-F36B-B846-B203-6B677EF5860D}"/>
              </a:ext>
            </a:extLst>
          </p:cNvPr>
          <p:cNvGrpSpPr/>
          <p:nvPr/>
        </p:nvGrpSpPr>
        <p:grpSpPr>
          <a:xfrm>
            <a:off x="3683489" y="0"/>
            <a:ext cx="5460511" cy="5143500"/>
            <a:chOff x="3683489" y="0"/>
            <a:chExt cx="5460511" cy="5143500"/>
          </a:xfrm>
        </p:grpSpPr>
        <p:pic>
          <p:nvPicPr>
            <p:cNvPr id="3" name="Grafik 2">
              <a:extLst>
                <a:ext uri="{FF2B5EF4-FFF2-40B4-BE49-F238E27FC236}">
                  <a16:creationId xmlns:a16="http://schemas.microsoft.com/office/drawing/2014/main" id="{3A851924-462B-474D-A182-F8EBC415A5DB}"/>
                </a:ext>
              </a:extLst>
            </p:cNvPr>
            <p:cNvPicPr preferRelativeResize="0">
              <a:picLocks/>
            </p:cNvPicPr>
            <p:nvPr/>
          </p:nvPicPr>
          <p:blipFill rotWithShape="1">
            <a:blip r:embed="rId4"/>
            <a:srcRect l="32253"/>
            <a:stretch/>
          </p:blipFill>
          <p:spPr>
            <a:xfrm>
              <a:off x="3683489" y="0"/>
              <a:ext cx="5460510" cy="5143500"/>
            </a:xfrm>
            <a:prstGeom prst="parallelogram">
              <a:avLst>
                <a:gd name="adj" fmla="val 48178"/>
              </a:avLst>
            </a:prstGeom>
          </p:spPr>
        </p:pic>
        <p:pic>
          <p:nvPicPr>
            <p:cNvPr id="5" name="Grafik 4">
              <a:extLst>
                <a:ext uri="{FF2B5EF4-FFF2-40B4-BE49-F238E27FC236}">
                  <a16:creationId xmlns:a16="http://schemas.microsoft.com/office/drawing/2014/main" id="{5D0D2A9F-C9AF-5E4F-B2B3-DA62205A95E3}"/>
                </a:ext>
              </a:extLst>
            </p:cNvPr>
            <p:cNvPicPr>
              <a:picLocks noChangeAspect="1"/>
            </p:cNvPicPr>
            <p:nvPr/>
          </p:nvPicPr>
          <p:blipFill rotWithShape="1">
            <a:blip r:embed="rId4"/>
            <a:srcRect l="67857"/>
            <a:stretch/>
          </p:blipFill>
          <p:spPr>
            <a:xfrm>
              <a:off x="6553200" y="0"/>
              <a:ext cx="2590800" cy="5143500"/>
            </a:xfrm>
            <a:prstGeom prst="rect">
              <a:avLst/>
            </a:prstGeom>
          </p:spPr>
        </p:pic>
      </p:grpSp>
    </p:spTree>
    <p:extLst>
      <p:ext uri="{BB962C8B-B14F-4D97-AF65-F5344CB8AC3E}">
        <p14:creationId xmlns:p14="http://schemas.microsoft.com/office/powerpoint/2010/main" val="165251929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7896"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ABSCHLUSS DES INTERVIEWS</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marL="285750" indent="-285750" defTabSz="402325">
              <a:buFont typeface="Arial" panose="020B0604020202020204" pitchFamily="34" charset="0"/>
              <a:buChar char="•"/>
            </a:pPr>
            <a:r>
              <a:rPr lang="de-DE" sz="1400" dirty="0">
                <a:solidFill>
                  <a:schemeClr val="tx1"/>
                </a:solidFill>
                <a:latin typeface="Calibri"/>
                <a:cs typeface="Calibri"/>
              </a:rPr>
              <a:t>Kennen Sie weitere Personen, die für ein Interview bereitstehen würden?</a:t>
            </a:r>
          </a:p>
          <a:p>
            <a:pPr marL="285750" indent="-285750" defTabSz="402325">
              <a:buFont typeface="Arial" panose="020B0604020202020204" pitchFamily="34" charset="0"/>
              <a:buChar char="•"/>
            </a:pPr>
            <a:endParaRPr lang="de-DE" sz="1400" dirty="0">
              <a:solidFill>
                <a:schemeClr val="tx1"/>
              </a:solidFill>
              <a:latin typeface="Calibri"/>
              <a:cs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Klärung letzter Fragen und </a:t>
            </a:r>
            <a:r>
              <a:rPr lang="de-DE" sz="1400" dirty="0" err="1"/>
              <a:t>Verdankung</a:t>
            </a:r>
            <a:r>
              <a:rPr lang="de-DE" sz="1400" dirty="0"/>
              <a:t> des Interviewpartners </a:t>
            </a:r>
          </a:p>
        </p:txBody>
      </p:sp>
    </p:spTree>
    <p:extLst>
      <p:ext uri="{BB962C8B-B14F-4D97-AF65-F5344CB8AC3E}">
        <p14:creationId xmlns:p14="http://schemas.microsoft.com/office/powerpoint/2010/main" val="637858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996C0274-6751-BB40-A65C-308D23A1371C}"/>
              </a:ext>
            </a:extLst>
          </p:cNvPr>
          <p:cNvSpPr txBox="1"/>
          <p:nvPr/>
        </p:nvSpPr>
        <p:spPr>
          <a:xfrm>
            <a:off x="972000" y="2248584"/>
            <a:ext cx="7200000" cy="646331"/>
          </a:xfrm>
          <a:prstGeom prst="rect">
            <a:avLst/>
          </a:prstGeom>
          <a:noFill/>
        </p:spPr>
        <p:txBody>
          <a:bodyPr wrap="square" rtlCol="0">
            <a:spAutoFit/>
          </a:bodyPr>
          <a:lstStyle/>
          <a:p>
            <a:pPr algn="ctr"/>
            <a:r>
              <a:rPr lang="de-CH" sz="3600" b="1">
                <a:solidFill>
                  <a:schemeClr val="tx2"/>
                </a:solidFill>
              </a:rPr>
              <a:t>HERZLICHEN DANK</a:t>
            </a:r>
            <a:endParaRPr lang="en-US" sz="3600" b="1">
              <a:solidFill>
                <a:schemeClr val="tx2"/>
              </a:solidFill>
            </a:endParaRPr>
          </a:p>
        </p:txBody>
      </p:sp>
    </p:spTree>
    <p:extLst>
      <p:ext uri="{BB962C8B-B14F-4D97-AF65-F5344CB8AC3E}">
        <p14:creationId xmlns:p14="http://schemas.microsoft.com/office/powerpoint/2010/main" val="213866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AE3EC20C-599D-9344-B7EF-7DAEF7CB2C81}"/>
              </a:ext>
            </a:extLst>
          </p:cNvPr>
          <p:cNvSpPr/>
          <p:nvPr/>
        </p:nvSpPr>
        <p:spPr>
          <a:xfrm>
            <a:off x="287338" y="3432972"/>
            <a:ext cx="2772494" cy="1587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E2358003-7FDF-3145-ABEA-D261144DFFF9}"/>
              </a:ext>
            </a:extLst>
          </p:cNvPr>
          <p:cNvSpPr>
            <a:spLocks noGrp="1"/>
          </p:cNvSpPr>
          <p:nvPr>
            <p:ph sz="quarter" idx="10"/>
          </p:nvPr>
        </p:nvSpPr>
        <p:spPr>
          <a:xfrm>
            <a:off x="287338" y="842964"/>
            <a:ext cx="2628469" cy="2590008"/>
          </a:xfrm>
        </p:spPr>
        <p:txBody>
          <a:bodyPr/>
          <a:lstStyle/>
          <a:p>
            <a:pPr marL="0" indent="0">
              <a:spcBef>
                <a:spcPts val="0"/>
              </a:spcBef>
              <a:spcAft>
                <a:spcPts val="1200"/>
              </a:spcAft>
              <a:buNone/>
            </a:pPr>
            <a:r>
              <a:rPr lang="de-DE" sz="1600" b="1" dirty="0"/>
              <a:t>Der Interview-Prozess</a:t>
            </a:r>
          </a:p>
          <a:p>
            <a:pPr>
              <a:spcBef>
                <a:spcPts val="0"/>
              </a:spcBef>
              <a:spcAft>
                <a:spcPts val="1200"/>
              </a:spcAft>
            </a:pPr>
            <a:r>
              <a:rPr lang="de-DE" sz="1400" dirty="0" err="1"/>
              <a:t>Begrüssung</a:t>
            </a:r>
            <a:endParaRPr lang="de-DE" sz="1400" dirty="0"/>
          </a:p>
          <a:p>
            <a:pPr>
              <a:spcBef>
                <a:spcPts val="0"/>
              </a:spcBef>
              <a:spcAft>
                <a:spcPts val="1200"/>
              </a:spcAft>
            </a:pPr>
            <a:r>
              <a:rPr lang="de-DE" sz="1400" dirty="0"/>
              <a:t>Dauer des Interviews</a:t>
            </a:r>
          </a:p>
          <a:p>
            <a:pPr>
              <a:spcBef>
                <a:spcPts val="0"/>
              </a:spcBef>
              <a:spcAft>
                <a:spcPts val="1200"/>
              </a:spcAft>
            </a:pPr>
            <a:r>
              <a:rPr lang="de-DE" sz="1400" dirty="0"/>
              <a:t>Aufnahme des Interviews</a:t>
            </a:r>
          </a:p>
          <a:p>
            <a:pPr>
              <a:spcBef>
                <a:spcPts val="0"/>
              </a:spcBef>
              <a:spcAft>
                <a:spcPts val="1200"/>
              </a:spcAft>
            </a:pPr>
            <a:r>
              <a:rPr lang="de-DE" sz="1400" dirty="0"/>
              <a:t>Geplanter Ablauf für das Interview</a:t>
            </a:r>
            <a:endParaRPr lang="de-DE" dirty="0"/>
          </a:p>
        </p:txBody>
      </p:sp>
      <p:sp>
        <p:nvSpPr>
          <p:cNvPr id="3" name="Textfeld 2">
            <a:extLst>
              <a:ext uri="{FF2B5EF4-FFF2-40B4-BE49-F238E27FC236}">
                <a16:creationId xmlns:a16="http://schemas.microsoft.com/office/drawing/2014/main" id="{9A100C3D-9798-2A4B-9D0B-EEACD495CB72}"/>
              </a:ext>
            </a:extLst>
          </p:cNvPr>
          <p:cNvSpPr txBox="1"/>
          <p:nvPr/>
        </p:nvSpPr>
        <p:spPr>
          <a:xfrm>
            <a:off x="287338" y="247749"/>
            <a:ext cx="7200000" cy="307777"/>
          </a:xfrm>
          <a:prstGeom prst="rect">
            <a:avLst/>
          </a:prstGeom>
          <a:noFill/>
        </p:spPr>
        <p:txBody>
          <a:bodyPr wrap="square" rtlCol="0">
            <a:spAutoFit/>
          </a:bodyPr>
          <a:lstStyle/>
          <a:p>
            <a:r>
              <a:rPr lang="de-CH" sz="1400" b="1">
                <a:solidFill>
                  <a:schemeClr val="tx2"/>
                </a:solidFill>
              </a:rPr>
              <a:t>AGENDA</a:t>
            </a:r>
            <a:endParaRPr lang="en-US" sz="1400" b="1">
              <a:solidFill>
                <a:schemeClr val="tx2"/>
              </a:solidFill>
            </a:endParaRPr>
          </a:p>
        </p:txBody>
      </p:sp>
      <p:sp>
        <p:nvSpPr>
          <p:cNvPr id="4" name="Rechteck 3">
            <a:extLst>
              <a:ext uri="{FF2B5EF4-FFF2-40B4-BE49-F238E27FC236}">
                <a16:creationId xmlns:a16="http://schemas.microsoft.com/office/drawing/2014/main" id="{14EB8191-B6C0-3E43-8681-DBE27A490063}"/>
              </a:ext>
            </a:extLst>
          </p:cNvPr>
          <p:cNvSpPr/>
          <p:nvPr/>
        </p:nvSpPr>
        <p:spPr>
          <a:xfrm>
            <a:off x="3419878" y="842963"/>
            <a:ext cx="5436782" cy="1815882"/>
          </a:xfrm>
          <a:prstGeom prst="rect">
            <a:avLst/>
          </a:prstGeom>
        </p:spPr>
        <p:txBody>
          <a:bodyPr wrap="square">
            <a:spAutoFit/>
          </a:bodyPr>
          <a:lstStyle/>
          <a:p>
            <a:pPr>
              <a:spcAft>
                <a:spcPts val="1200"/>
              </a:spcAft>
            </a:pPr>
            <a:r>
              <a:rPr lang="de-DE" sz="1600" b="1" dirty="0"/>
              <a:t>Das Interview</a:t>
            </a:r>
          </a:p>
          <a:p>
            <a:pPr marL="171450" indent="-171450">
              <a:spcAft>
                <a:spcPts val="1200"/>
              </a:spcAft>
              <a:buFont typeface="Arial" panose="020B0604020202020204" pitchFamily="34" charset="0"/>
              <a:buChar char="•"/>
            </a:pPr>
            <a:r>
              <a:rPr lang="de-DE" sz="1400" dirty="0"/>
              <a:t>Ziele des Interviews</a:t>
            </a:r>
          </a:p>
          <a:p>
            <a:pPr marL="171450" indent="-171450">
              <a:spcAft>
                <a:spcPts val="1200"/>
              </a:spcAft>
              <a:buFont typeface="Arial" panose="020B0604020202020204" pitchFamily="34" charset="0"/>
              <a:buChar char="•"/>
            </a:pPr>
            <a:r>
              <a:rPr lang="de-DE" sz="1400" dirty="0"/>
              <a:t>Testen der </a:t>
            </a:r>
            <a:r>
              <a:rPr lang="de-DE" sz="1400" dirty="0" err="1"/>
              <a:t>Shiny-Webapp</a:t>
            </a:r>
            <a:endParaRPr lang="de-DE" sz="1400" dirty="0"/>
          </a:p>
          <a:p>
            <a:pPr marL="171450" indent="-171450">
              <a:spcAft>
                <a:spcPts val="1200"/>
              </a:spcAft>
              <a:buFont typeface="Arial" panose="020B0604020202020204" pitchFamily="34" charset="0"/>
              <a:buChar char="•"/>
            </a:pPr>
            <a:r>
              <a:rPr lang="de-DE" sz="1400" dirty="0"/>
              <a:t>Auswertung der Funktionalität</a:t>
            </a:r>
          </a:p>
          <a:p>
            <a:pPr marL="171450" indent="-171450">
              <a:spcBef>
                <a:spcPts val="0"/>
              </a:spcBef>
              <a:spcAft>
                <a:spcPts val="1200"/>
              </a:spcAft>
              <a:buFont typeface="Arial" panose="020B0604020202020204" pitchFamily="34" charset="0"/>
              <a:buChar char="•"/>
            </a:pPr>
            <a:r>
              <a:rPr lang="de-DE" sz="1400" dirty="0"/>
              <a:t>Abschluss des Interview</a:t>
            </a:r>
          </a:p>
        </p:txBody>
      </p:sp>
      <p:cxnSp>
        <p:nvCxnSpPr>
          <p:cNvPr id="6" name="Gerade Verbindung 5">
            <a:extLst>
              <a:ext uri="{FF2B5EF4-FFF2-40B4-BE49-F238E27FC236}">
                <a16:creationId xmlns:a16="http://schemas.microsoft.com/office/drawing/2014/main" id="{14F763E2-8A2C-D346-BA8B-FCC2E7CC7250}"/>
              </a:ext>
            </a:extLst>
          </p:cNvPr>
          <p:cNvCxnSpPr>
            <a:cxnSpLocks/>
          </p:cNvCxnSpPr>
          <p:nvPr/>
        </p:nvCxnSpPr>
        <p:spPr>
          <a:xfrm>
            <a:off x="3059832" y="915566"/>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94D9A37F-BC91-E94A-8510-252BEC914FF4}"/>
              </a:ext>
            </a:extLst>
          </p:cNvPr>
          <p:cNvSpPr/>
          <p:nvPr/>
        </p:nvSpPr>
        <p:spPr>
          <a:xfrm>
            <a:off x="1106633" y="4439263"/>
            <a:ext cx="1314099" cy="323165"/>
          </a:xfrm>
          <a:prstGeom prst="rect">
            <a:avLst/>
          </a:prstGeom>
        </p:spPr>
        <p:txBody>
          <a:bodyPr wrap="square">
            <a:spAutoFit/>
          </a:bodyPr>
          <a:lstStyle/>
          <a:p>
            <a:pPr defTabSz="402325"/>
            <a:r>
              <a:rPr lang="de-CH" sz="1500" b="1" dirty="0">
                <a:solidFill>
                  <a:prstClr val="black"/>
                </a:solidFill>
                <a:latin typeface="Calibri"/>
              </a:rPr>
              <a:t>10-15 min</a:t>
            </a:r>
          </a:p>
        </p:txBody>
      </p:sp>
      <p:pic>
        <p:nvPicPr>
          <p:cNvPr id="9" name="Grafik 8">
            <a:extLst>
              <a:ext uri="{FF2B5EF4-FFF2-40B4-BE49-F238E27FC236}">
                <a16:creationId xmlns:a16="http://schemas.microsoft.com/office/drawing/2014/main" id="{DA99EE45-02B7-034F-91E4-4A44B661A925}"/>
              </a:ext>
            </a:extLst>
          </p:cNvPr>
          <p:cNvPicPr>
            <a:picLocks noChangeAspect="1"/>
          </p:cNvPicPr>
          <p:nvPr/>
        </p:nvPicPr>
        <p:blipFill rotWithShape="1">
          <a:blip r:embed="rId2">
            <a:extLst>
              <a:ext uri="{28A0092B-C50C-407E-A947-70E740481C1C}">
                <a14:useLocalDpi xmlns:a14="http://schemas.microsoft.com/office/drawing/2010/main" val="0"/>
              </a:ext>
            </a:extLst>
          </a:blip>
          <a:srcRect l="17799" t="19585" r="17801" b="17800"/>
          <a:stretch/>
        </p:blipFill>
        <p:spPr>
          <a:xfrm>
            <a:off x="513927" y="4395623"/>
            <a:ext cx="411513" cy="400110"/>
          </a:xfrm>
          <a:prstGeom prst="rect">
            <a:avLst/>
          </a:prstGeom>
        </p:spPr>
      </p:pic>
      <p:sp>
        <p:nvSpPr>
          <p:cNvPr id="10" name="Rechteck 9">
            <a:extLst>
              <a:ext uri="{FF2B5EF4-FFF2-40B4-BE49-F238E27FC236}">
                <a16:creationId xmlns:a16="http://schemas.microsoft.com/office/drawing/2014/main" id="{4E224690-A491-B944-A4CC-4EDBD452E3EA}"/>
              </a:ext>
            </a:extLst>
          </p:cNvPr>
          <p:cNvSpPr/>
          <p:nvPr/>
        </p:nvSpPr>
        <p:spPr>
          <a:xfrm>
            <a:off x="527305" y="3736062"/>
            <a:ext cx="398135" cy="40011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8E9A07EA-A456-AA44-8A14-1D635E7251B4}"/>
              </a:ext>
            </a:extLst>
          </p:cNvPr>
          <p:cNvSpPr/>
          <p:nvPr/>
        </p:nvSpPr>
        <p:spPr>
          <a:xfrm>
            <a:off x="1077890" y="3659118"/>
            <a:ext cx="1621902" cy="553998"/>
          </a:xfrm>
          <a:prstGeom prst="rect">
            <a:avLst/>
          </a:prstGeom>
        </p:spPr>
        <p:txBody>
          <a:bodyPr wrap="square">
            <a:spAutoFit/>
          </a:bodyPr>
          <a:lstStyle/>
          <a:p>
            <a:pPr defTabSz="402325"/>
            <a:r>
              <a:rPr lang="de-CH" sz="1500" b="1">
                <a:solidFill>
                  <a:prstClr val="black"/>
                </a:solidFill>
                <a:latin typeface="Calibri"/>
              </a:rPr>
              <a:t>Aufnahme des Interviews</a:t>
            </a:r>
          </a:p>
        </p:txBody>
      </p:sp>
      <p:sp>
        <p:nvSpPr>
          <p:cNvPr id="14" name="Pfeil nach rechts 13">
            <a:extLst>
              <a:ext uri="{FF2B5EF4-FFF2-40B4-BE49-F238E27FC236}">
                <a16:creationId xmlns:a16="http://schemas.microsoft.com/office/drawing/2014/main" id="{A8F5DEB4-9382-4B46-A7AE-1E635A078416}"/>
              </a:ext>
            </a:extLst>
          </p:cNvPr>
          <p:cNvSpPr/>
          <p:nvPr/>
        </p:nvSpPr>
        <p:spPr>
          <a:xfrm>
            <a:off x="2861812" y="2575598"/>
            <a:ext cx="396039" cy="307777"/>
          </a:xfrm>
          <a:prstGeom prst="rightArrow">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8127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40652CE2-82DB-5843-B52F-7FD39F071B6A}"/>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MEINE PERSON / AUSGANGSLAGE</a:t>
            </a:r>
            <a:endParaRPr lang="en-US" sz="1400" b="1" dirty="0">
              <a:solidFill>
                <a:schemeClr val="tx2"/>
              </a:solidFill>
            </a:endParaRPr>
          </a:p>
        </p:txBody>
      </p:sp>
      <p:pic>
        <p:nvPicPr>
          <p:cNvPr id="6" name="Grafik 5" descr="Ein Bild, das Person, Anzug, Mann, Schlips enthält.&#10;&#10;Automatisch generierte Beschreibung">
            <a:extLst>
              <a:ext uri="{FF2B5EF4-FFF2-40B4-BE49-F238E27FC236}">
                <a16:creationId xmlns:a16="http://schemas.microsoft.com/office/drawing/2014/main" id="{5D7CE821-3F3A-5944-8E9C-A894F359B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26" y="1567619"/>
            <a:ext cx="2571750" cy="2571750"/>
          </a:xfrm>
          <a:prstGeom prst="rect">
            <a:avLst/>
          </a:prstGeom>
        </p:spPr>
      </p:pic>
      <p:sp>
        <p:nvSpPr>
          <p:cNvPr id="11" name="Rechteck 10">
            <a:extLst>
              <a:ext uri="{FF2B5EF4-FFF2-40B4-BE49-F238E27FC236}">
                <a16:creationId xmlns:a16="http://schemas.microsoft.com/office/drawing/2014/main" id="{17FEB61F-04C0-B947-AA23-0CFD8AE70489}"/>
              </a:ext>
            </a:extLst>
          </p:cNvPr>
          <p:cNvSpPr/>
          <p:nvPr/>
        </p:nvSpPr>
        <p:spPr>
          <a:xfrm>
            <a:off x="3438524" y="906600"/>
            <a:ext cx="5418137" cy="38937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cs typeface="Calibri"/>
              </a:rPr>
              <a:t>Vorstellung Masterarbeitsthema</a:t>
            </a:r>
          </a:p>
          <a:p>
            <a:pPr defTabSz="402325"/>
            <a:endParaRPr lang="de-DE" sz="1400" b="1" dirty="0">
              <a:solidFill>
                <a:schemeClr val="tx1"/>
              </a:solidFill>
              <a:latin typeface="Calibri"/>
              <a:cs typeface="Calibri"/>
            </a:endParaRP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Programmierung von Vorhersagemodellen, die den Bedarf an Gerichten und Lebensmitteln berechnen.</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Überführung dieser Daten in verständliche „Sprache“.</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Entwicklung einer Visualisierung oder Benutzeroberfläche, um diese Ergebnisse in nutzbarer Weise darstellen zu können.</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Ableitung von Design Prinzipien, die dieser Umwandlung zugrunde liegen und dem Endnutzer helfen die Daten zu verstehen.</a:t>
            </a:r>
          </a:p>
          <a:p>
            <a:pPr marL="285750" indent="-285750" defTabSz="402325">
              <a:lnSpc>
                <a:spcPct val="150000"/>
              </a:lnSpc>
              <a:buFont typeface="Arial" panose="020B0604020202020204" pitchFamily="34" charset="0"/>
              <a:buChar char="•"/>
            </a:pPr>
            <a:endParaRPr lang="de-DE" sz="1400" dirty="0">
              <a:solidFill>
                <a:schemeClr val="tx1"/>
              </a:solidFill>
              <a:latin typeface="Calibri"/>
              <a:cs typeface="Calibri"/>
            </a:endParaRPr>
          </a:p>
        </p:txBody>
      </p:sp>
      <p:cxnSp>
        <p:nvCxnSpPr>
          <p:cNvPr id="12" name="Gerade Verbindung 11">
            <a:extLst>
              <a:ext uri="{FF2B5EF4-FFF2-40B4-BE49-F238E27FC236}">
                <a16:creationId xmlns:a16="http://schemas.microsoft.com/office/drawing/2014/main" id="{5933BC03-6063-C940-B9C7-2010CBEE19DC}"/>
              </a:ext>
            </a:extLst>
          </p:cNvPr>
          <p:cNvCxnSpPr>
            <a:cxnSpLocks/>
          </p:cNvCxnSpPr>
          <p:nvPr/>
        </p:nvCxnSpPr>
        <p:spPr>
          <a:xfrm>
            <a:off x="3136031" y="801266"/>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13" name="Pfeil nach rechts 12">
            <a:extLst>
              <a:ext uri="{FF2B5EF4-FFF2-40B4-BE49-F238E27FC236}">
                <a16:creationId xmlns:a16="http://schemas.microsoft.com/office/drawing/2014/main" id="{FFC53C40-DA26-C143-9B04-6FCF389F3A4B}"/>
              </a:ext>
            </a:extLst>
          </p:cNvPr>
          <p:cNvSpPr/>
          <p:nvPr/>
        </p:nvSpPr>
        <p:spPr>
          <a:xfrm>
            <a:off x="2938012" y="2699606"/>
            <a:ext cx="396039" cy="307777"/>
          </a:xfrm>
          <a:prstGeom prst="rightArrow">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9AA6DEB-A68F-1F4C-AB3A-B53913AA6950}"/>
              </a:ext>
            </a:extLst>
          </p:cNvPr>
          <p:cNvSpPr/>
          <p:nvPr/>
        </p:nvSpPr>
        <p:spPr>
          <a:xfrm>
            <a:off x="3680617" y="4016829"/>
            <a:ext cx="4933950" cy="678995"/>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defTabSz="402325">
              <a:lnSpc>
                <a:spcPct val="150000"/>
              </a:lnSpc>
            </a:pPr>
            <a:r>
              <a:rPr lang="de-DE" sz="1400" dirty="0">
                <a:solidFill>
                  <a:schemeClr val="tx1"/>
                </a:solidFill>
                <a:latin typeface="Calibri"/>
                <a:cs typeface="Calibri"/>
              </a:rPr>
              <a:t>Ziel für dieses Interview: </a:t>
            </a:r>
            <a:r>
              <a:rPr lang="de-DE" sz="1400" b="1" dirty="0">
                <a:solidFill>
                  <a:schemeClr val="tx1"/>
                </a:solidFill>
                <a:latin typeface="Calibri"/>
                <a:cs typeface="Calibri"/>
              </a:rPr>
              <a:t>Anforderungen</a:t>
            </a:r>
            <a:r>
              <a:rPr lang="de-DE" sz="1400" dirty="0">
                <a:solidFill>
                  <a:schemeClr val="tx1"/>
                </a:solidFill>
                <a:latin typeface="Calibri"/>
                <a:cs typeface="Calibri"/>
              </a:rPr>
              <a:t> und </a:t>
            </a:r>
            <a:r>
              <a:rPr lang="de-DE" sz="1400" b="1" dirty="0">
                <a:solidFill>
                  <a:schemeClr val="tx1"/>
                </a:solidFill>
                <a:latin typeface="Calibri"/>
                <a:cs typeface="Calibri"/>
              </a:rPr>
              <a:t>Bedürfnisse</a:t>
            </a:r>
            <a:r>
              <a:rPr lang="de-DE" sz="1400" dirty="0">
                <a:solidFill>
                  <a:schemeClr val="tx1"/>
                </a:solidFill>
                <a:latin typeface="Calibri"/>
                <a:cs typeface="Calibri"/>
              </a:rPr>
              <a:t> der </a:t>
            </a:r>
            <a:r>
              <a:rPr lang="de-DE" sz="1400" b="1" dirty="0">
                <a:solidFill>
                  <a:schemeClr val="tx1"/>
                </a:solidFill>
                <a:latin typeface="Calibri"/>
                <a:cs typeface="Calibri"/>
              </a:rPr>
              <a:t>Endnutzer</a:t>
            </a:r>
            <a:r>
              <a:rPr lang="de-DE" sz="1400" dirty="0">
                <a:solidFill>
                  <a:schemeClr val="tx1"/>
                </a:solidFill>
                <a:latin typeface="Calibri"/>
                <a:cs typeface="Calibri"/>
              </a:rPr>
              <a:t> in der täglichen Verwendung</a:t>
            </a:r>
          </a:p>
        </p:txBody>
      </p:sp>
    </p:spTree>
    <p:extLst>
      <p:ext uri="{BB962C8B-B14F-4D97-AF65-F5344CB8AC3E}">
        <p14:creationId xmlns:p14="http://schemas.microsoft.com/office/powerpoint/2010/main" val="281933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40652CE2-82DB-5843-B52F-7FD39F071B6A}"/>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ZIELE DES INTERVIEW</a:t>
            </a:r>
            <a:endParaRPr lang="en-US" sz="1400" b="1" dirty="0">
              <a:solidFill>
                <a:schemeClr val="tx2"/>
              </a:solidFill>
            </a:endParaRPr>
          </a:p>
        </p:txBody>
      </p:sp>
      <p:pic>
        <p:nvPicPr>
          <p:cNvPr id="6" name="Grafik 5" descr="Ein Bild, das Person, Anzug, Mann, Schlips enthält.&#10;&#10;Automatisch generierte Beschreibung">
            <a:extLst>
              <a:ext uri="{FF2B5EF4-FFF2-40B4-BE49-F238E27FC236}">
                <a16:creationId xmlns:a16="http://schemas.microsoft.com/office/drawing/2014/main" id="{5D7CE821-3F3A-5944-8E9C-A894F359B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26" y="1567619"/>
            <a:ext cx="2571750" cy="2571750"/>
          </a:xfrm>
          <a:prstGeom prst="rect">
            <a:avLst/>
          </a:prstGeom>
        </p:spPr>
      </p:pic>
      <p:sp>
        <p:nvSpPr>
          <p:cNvPr id="11" name="Rechteck 10">
            <a:extLst>
              <a:ext uri="{FF2B5EF4-FFF2-40B4-BE49-F238E27FC236}">
                <a16:creationId xmlns:a16="http://schemas.microsoft.com/office/drawing/2014/main" id="{17FEB61F-04C0-B947-AA23-0CFD8AE70489}"/>
              </a:ext>
            </a:extLst>
          </p:cNvPr>
          <p:cNvSpPr/>
          <p:nvPr/>
        </p:nvSpPr>
        <p:spPr>
          <a:xfrm>
            <a:off x="3438524" y="906600"/>
            <a:ext cx="5418137" cy="38937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cs typeface="Calibri"/>
              </a:rPr>
              <a:t>Ziele für das Interview</a:t>
            </a:r>
          </a:p>
          <a:p>
            <a:pPr defTabSz="402325"/>
            <a:endParaRPr lang="de-DE" sz="1400" b="1" dirty="0">
              <a:solidFill>
                <a:schemeClr val="tx1"/>
              </a:solidFill>
              <a:latin typeface="Calibri"/>
              <a:cs typeface="Calibri"/>
            </a:endParaRP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Testen der Funktionalität der entwickelten Web-Applikation, um festzustellen, ob sie für die tägliche Anwendung geeignet ist.</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Überprüfung der Applikation auf verschiedene Faktoren wie z.B. Nachvollziehbarkeit der Resultate, Vertrauenswürdigkeit der Empfehlungen, Einfachheit der Bedienung etc.</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Einholen von Feedback für die Weiterentwicklung der Applikation.</a:t>
            </a:r>
          </a:p>
          <a:p>
            <a:pPr marL="285750" indent="-285750" defTabSz="402325">
              <a:lnSpc>
                <a:spcPct val="150000"/>
              </a:lnSpc>
              <a:buFont typeface="Arial" panose="020B0604020202020204" pitchFamily="34" charset="0"/>
              <a:buChar char="•"/>
            </a:pPr>
            <a:endParaRPr lang="de-DE" sz="1400" dirty="0">
              <a:solidFill>
                <a:schemeClr val="tx1"/>
              </a:solidFill>
              <a:latin typeface="Calibri"/>
              <a:cs typeface="Calibri"/>
            </a:endParaRPr>
          </a:p>
        </p:txBody>
      </p:sp>
      <p:cxnSp>
        <p:nvCxnSpPr>
          <p:cNvPr id="12" name="Gerade Verbindung 11">
            <a:extLst>
              <a:ext uri="{FF2B5EF4-FFF2-40B4-BE49-F238E27FC236}">
                <a16:creationId xmlns:a16="http://schemas.microsoft.com/office/drawing/2014/main" id="{5933BC03-6063-C940-B9C7-2010CBEE19DC}"/>
              </a:ext>
            </a:extLst>
          </p:cNvPr>
          <p:cNvCxnSpPr>
            <a:cxnSpLocks/>
          </p:cNvCxnSpPr>
          <p:nvPr/>
        </p:nvCxnSpPr>
        <p:spPr>
          <a:xfrm>
            <a:off x="3136031" y="801266"/>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13" name="Pfeil nach rechts 12">
            <a:extLst>
              <a:ext uri="{FF2B5EF4-FFF2-40B4-BE49-F238E27FC236}">
                <a16:creationId xmlns:a16="http://schemas.microsoft.com/office/drawing/2014/main" id="{FFC53C40-DA26-C143-9B04-6FCF389F3A4B}"/>
              </a:ext>
            </a:extLst>
          </p:cNvPr>
          <p:cNvSpPr/>
          <p:nvPr/>
        </p:nvSpPr>
        <p:spPr>
          <a:xfrm>
            <a:off x="2938012" y="2699606"/>
            <a:ext cx="396039" cy="307777"/>
          </a:xfrm>
          <a:prstGeom prst="rightArrow">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9AA6DEB-A68F-1F4C-AB3A-B53913AA6950}"/>
              </a:ext>
            </a:extLst>
          </p:cNvPr>
          <p:cNvSpPr/>
          <p:nvPr/>
        </p:nvSpPr>
        <p:spPr>
          <a:xfrm>
            <a:off x="3680617" y="3657601"/>
            <a:ext cx="4933950" cy="1038224"/>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defTabSz="402325">
              <a:lnSpc>
                <a:spcPct val="150000"/>
              </a:lnSpc>
            </a:pPr>
            <a:r>
              <a:rPr lang="de-DE" sz="1400" dirty="0">
                <a:solidFill>
                  <a:schemeClr val="tx1"/>
                </a:solidFill>
                <a:latin typeface="Calibri"/>
                <a:cs typeface="Calibri"/>
              </a:rPr>
              <a:t>Leitfrage für dieses Interview: </a:t>
            </a:r>
          </a:p>
          <a:p>
            <a:pPr algn="ctr" defTabSz="402325">
              <a:lnSpc>
                <a:spcPct val="150000"/>
              </a:lnSpc>
            </a:pPr>
            <a:r>
              <a:rPr lang="de-DE" sz="1400" dirty="0">
                <a:solidFill>
                  <a:schemeClr val="tx1"/>
                </a:solidFill>
                <a:latin typeface="Calibri"/>
                <a:cs typeface="Calibri"/>
              </a:rPr>
              <a:t>Stimmt die Applikation mit den </a:t>
            </a:r>
            <a:r>
              <a:rPr lang="de-DE" sz="1400" b="1" dirty="0">
                <a:solidFill>
                  <a:schemeClr val="tx1"/>
                </a:solidFill>
                <a:latin typeface="Calibri"/>
                <a:cs typeface="Calibri"/>
              </a:rPr>
              <a:t>Anforderungen</a:t>
            </a:r>
            <a:r>
              <a:rPr lang="de-DE" sz="1400" dirty="0">
                <a:solidFill>
                  <a:schemeClr val="tx1"/>
                </a:solidFill>
                <a:latin typeface="Calibri"/>
                <a:cs typeface="Calibri"/>
              </a:rPr>
              <a:t> und </a:t>
            </a:r>
            <a:r>
              <a:rPr lang="de-DE" sz="1400" b="1" dirty="0">
                <a:solidFill>
                  <a:schemeClr val="tx1"/>
                </a:solidFill>
                <a:latin typeface="Calibri"/>
                <a:cs typeface="Calibri"/>
              </a:rPr>
              <a:t>Bedürfnissen</a:t>
            </a:r>
            <a:r>
              <a:rPr lang="de-DE" sz="1400" dirty="0">
                <a:solidFill>
                  <a:schemeClr val="tx1"/>
                </a:solidFill>
                <a:latin typeface="Calibri"/>
                <a:cs typeface="Calibri"/>
              </a:rPr>
              <a:t> der </a:t>
            </a:r>
            <a:r>
              <a:rPr lang="de-DE" sz="1400" b="1" dirty="0">
                <a:solidFill>
                  <a:schemeClr val="tx1"/>
                </a:solidFill>
                <a:latin typeface="Calibri"/>
                <a:cs typeface="Calibri"/>
              </a:rPr>
              <a:t>Endnutzer</a:t>
            </a:r>
            <a:r>
              <a:rPr lang="de-DE" sz="1400" dirty="0">
                <a:solidFill>
                  <a:schemeClr val="tx1"/>
                </a:solidFill>
                <a:latin typeface="Calibri"/>
                <a:cs typeface="Calibri"/>
              </a:rPr>
              <a:t> für die täglichen Verwendung überein?</a:t>
            </a:r>
          </a:p>
        </p:txBody>
      </p:sp>
    </p:spTree>
    <p:extLst>
      <p:ext uri="{BB962C8B-B14F-4D97-AF65-F5344CB8AC3E}">
        <p14:creationId xmlns:p14="http://schemas.microsoft.com/office/powerpoint/2010/main" val="144874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extLst>
              <p:ext uri="{D42A27DB-BD31-4B8C-83A1-F6EECF244321}">
                <p14:modId xmlns:p14="http://schemas.microsoft.com/office/powerpoint/2010/main" val="3747131376"/>
              </p:ext>
            </p:ext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16416"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ERKLÄRUNG DER APPLIKATION</a:t>
            </a:r>
            <a:endParaRPr lang="en-US" sz="1400" b="1" dirty="0">
              <a:solidFill>
                <a:schemeClr val="tx2"/>
              </a:solidFill>
            </a:endParaRP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marL="285750" indent="-285750" defTabSz="402325">
              <a:buFont typeface="Arial" panose="020B0604020202020204" pitchFamily="34" charset="0"/>
              <a:buChar char="•"/>
            </a:pPr>
            <a:r>
              <a:rPr lang="de-DE" sz="1400" dirty="0">
                <a:solidFill>
                  <a:schemeClr val="tx1"/>
                </a:solidFill>
                <a:latin typeface="Calibri"/>
              </a:rPr>
              <a:t>Link zur </a:t>
            </a:r>
            <a:r>
              <a:rPr lang="de-DE" sz="1400" dirty="0" err="1">
                <a:solidFill>
                  <a:schemeClr val="tx1"/>
                </a:solidFill>
                <a:latin typeface="Calibri"/>
              </a:rPr>
              <a:t>Webapp</a:t>
            </a:r>
            <a:r>
              <a:rPr lang="de-DE" sz="1400" dirty="0">
                <a:solidFill>
                  <a:schemeClr val="tx1"/>
                </a:solidFill>
                <a:latin typeface="Calibri"/>
              </a:rPr>
              <a:t>: </a:t>
            </a:r>
            <a:r>
              <a:rPr lang="de-DE" sz="1400" dirty="0">
                <a:solidFill>
                  <a:schemeClr val="tx1"/>
                </a:solidFill>
                <a:latin typeface="Calibri"/>
                <a:hlinkClick r:id="rId8"/>
              </a:rPr>
              <a:t>https://philipp-schmelzer-hsg.shinyapps.io/shiny/</a:t>
            </a: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defTabSz="402325"/>
            <a:r>
              <a:rPr lang="de-DE" sz="1400" b="1" dirty="0">
                <a:solidFill>
                  <a:schemeClr val="tx1"/>
                </a:solidFill>
                <a:latin typeface="Calibri"/>
              </a:rPr>
              <a:t>Kurze Erklärung der Applikation</a:t>
            </a:r>
          </a:p>
          <a:p>
            <a:pPr marL="285750" indent="-285750" defTabSz="402325">
              <a:buFont typeface="Arial" panose="020B0604020202020204" pitchFamily="34" charset="0"/>
              <a:buChar char="•"/>
            </a:pPr>
            <a:r>
              <a:rPr lang="de-DE" sz="1400" dirty="0">
                <a:solidFill>
                  <a:schemeClr val="tx1"/>
                </a:solidFill>
                <a:latin typeface="Calibri"/>
              </a:rPr>
              <a:t>Drei Menüvoraussagen für die nächsten 28 Tage basierend auf historischen Daten und weiteren Faktoren</a:t>
            </a:r>
          </a:p>
          <a:p>
            <a:pPr marL="285750" indent="-285750" defTabSz="402325">
              <a:buFont typeface="Arial" panose="020B0604020202020204" pitchFamily="34" charset="0"/>
              <a:buChar char="•"/>
            </a:pPr>
            <a:r>
              <a:rPr lang="de-DE" sz="1400" dirty="0">
                <a:solidFill>
                  <a:schemeClr val="tx1"/>
                </a:solidFill>
                <a:latin typeface="Calibri"/>
              </a:rPr>
              <a:t>Bedarfsvorhersage für einen oder für fünf ausgewählte Tage</a:t>
            </a:r>
          </a:p>
          <a:p>
            <a:pPr marL="285750" indent="-285750" defTabSz="402325">
              <a:buFont typeface="Arial" panose="020B0604020202020204" pitchFamily="34" charset="0"/>
              <a:buChar char="•"/>
            </a:pPr>
            <a:r>
              <a:rPr lang="de-DE" sz="1400" dirty="0">
                <a:solidFill>
                  <a:schemeClr val="tx1"/>
                </a:solidFill>
                <a:latin typeface="Calibri"/>
              </a:rPr>
              <a:t>Bedarfsverlauf der verschiedenen angebotenen Menüs</a:t>
            </a:r>
          </a:p>
          <a:p>
            <a:pPr marL="285750" indent="-285750" defTabSz="402325">
              <a:buFont typeface="Arial" panose="020B0604020202020204" pitchFamily="34" charset="0"/>
              <a:buChar char="•"/>
            </a:pPr>
            <a:r>
              <a:rPr lang="de-DE" sz="1400" dirty="0">
                <a:solidFill>
                  <a:schemeClr val="tx1"/>
                </a:solidFill>
                <a:latin typeface="Calibri"/>
              </a:rPr>
              <a:t>Erklärungen, die im Detail die Funktionsweise der Applikation beschreibt</a:t>
            </a:r>
          </a:p>
          <a:p>
            <a:pPr marL="285750" indent="-285750" defTabSz="402325">
              <a:buFont typeface="Arial" panose="020B0604020202020204" pitchFamily="34" charset="0"/>
              <a:buChar char="•"/>
            </a:pPr>
            <a:r>
              <a:rPr lang="de-DE" sz="1400" dirty="0">
                <a:solidFill>
                  <a:schemeClr val="tx1"/>
                </a:solidFill>
                <a:latin typeface="Calibri"/>
              </a:rPr>
              <a:t>Eingabemaske, mit der das Datum ausgewählt und der Bedarf an Menüs angepasst werden kann.</a:t>
            </a:r>
          </a:p>
          <a:p>
            <a:pPr marL="285750" indent="-285750" defTabSz="402325">
              <a:buFont typeface="Arial" panose="020B0604020202020204" pitchFamily="34" charset="0"/>
              <a:buChar char="•"/>
            </a:pPr>
            <a:endParaRPr lang="de-DE" sz="1400" dirty="0">
              <a:solidFill>
                <a:schemeClr val="tx1"/>
              </a:solidFill>
              <a:latin typeface="Calibri"/>
            </a:endParaRPr>
          </a:p>
          <a:p>
            <a:pPr defTabSz="402325"/>
            <a:r>
              <a:rPr lang="de-DE" sz="1400" dirty="0">
                <a:solidFill>
                  <a:schemeClr val="tx1"/>
                </a:solidFill>
                <a:latin typeface="Calibri"/>
              </a:rPr>
              <a:t> </a:t>
            </a: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defTabSz="402325"/>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Überprüfung der Gestaltung und Struktur der App auf verschiedene Faktoren</a:t>
            </a:r>
          </a:p>
        </p:txBody>
      </p:sp>
    </p:spTree>
    <p:extLst>
      <p:ext uri="{BB962C8B-B14F-4D97-AF65-F5344CB8AC3E}">
        <p14:creationId xmlns:p14="http://schemas.microsoft.com/office/powerpoint/2010/main" val="426848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2779"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TESTEN DER APPLIKATION</a:t>
            </a:r>
            <a:endParaRPr lang="en-US" sz="1400" b="1" dirty="0">
              <a:solidFill>
                <a:schemeClr val="tx2"/>
              </a:solidFill>
            </a:endParaRP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rPr>
              <a:t>Der Interviewte soll folgende Operationen auf der App ausführen:</a:t>
            </a:r>
          </a:p>
          <a:p>
            <a:pPr defTabSz="402325"/>
            <a:endParaRPr lang="de-DE" sz="1400" b="1" dirty="0">
              <a:solidFill>
                <a:schemeClr val="tx1"/>
              </a:solidFill>
              <a:latin typeface="Calibri"/>
            </a:endParaRPr>
          </a:p>
          <a:p>
            <a:pPr marL="285750" indent="-285750" defTabSz="402325">
              <a:buFont typeface="Arial" panose="020B0604020202020204" pitchFamily="34" charset="0"/>
              <a:buChar char="•"/>
            </a:pPr>
            <a:r>
              <a:rPr lang="de-DE" sz="1400" dirty="0">
                <a:solidFill>
                  <a:schemeClr val="tx1"/>
                </a:solidFill>
                <a:latin typeface="Calibri"/>
              </a:rPr>
              <a:t>Begutachtung der vorgeschlagenen drei Menüs auf Tages- und Wochenbasis</a:t>
            </a:r>
          </a:p>
          <a:p>
            <a:pPr marL="285750" indent="-285750" defTabSz="402325">
              <a:buFont typeface="Arial" panose="020B0604020202020204" pitchFamily="34" charset="0"/>
              <a:buChar char="•"/>
            </a:pPr>
            <a:r>
              <a:rPr lang="de-DE" sz="1400" dirty="0">
                <a:solidFill>
                  <a:schemeClr val="tx1"/>
                </a:solidFill>
                <a:latin typeface="Calibri"/>
              </a:rPr>
              <a:t>Auswahl eines bestimmten Tages / 5 Tage</a:t>
            </a:r>
          </a:p>
          <a:p>
            <a:pPr marL="285750" indent="-285750" defTabSz="402325">
              <a:buFont typeface="Arial" panose="020B0604020202020204" pitchFamily="34" charset="0"/>
              <a:buChar char="•"/>
            </a:pPr>
            <a:r>
              <a:rPr lang="de-DE" sz="1400" dirty="0">
                <a:solidFill>
                  <a:schemeClr val="tx1"/>
                </a:solidFill>
                <a:latin typeface="Calibri"/>
              </a:rPr>
              <a:t>Anpassung Menüs</a:t>
            </a:r>
          </a:p>
          <a:p>
            <a:pPr marL="285750" indent="-285750" defTabSz="402325">
              <a:buFont typeface="Arial" panose="020B0604020202020204" pitchFamily="34" charset="0"/>
              <a:buChar char="•"/>
            </a:pPr>
            <a:r>
              <a:rPr lang="de-DE" sz="1400" dirty="0">
                <a:solidFill>
                  <a:schemeClr val="tx1"/>
                </a:solidFill>
                <a:latin typeface="Calibri"/>
              </a:rPr>
              <a:t>Anpassung Bedarf eines Menüs</a:t>
            </a:r>
          </a:p>
          <a:p>
            <a:pPr marL="285750" indent="-285750" defTabSz="402325">
              <a:buFont typeface="Arial" panose="020B0604020202020204" pitchFamily="34" charset="0"/>
              <a:buChar char="•"/>
            </a:pPr>
            <a:r>
              <a:rPr lang="de-DE" sz="1400" dirty="0">
                <a:solidFill>
                  <a:schemeClr val="tx1"/>
                </a:solidFill>
                <a:latin typeface="Calibri"/>
              </a:rPr>
              <a:t>Verständnis der Icons?</a:t>
            </a:r>
          </a:p>
          <a:p>
            <a:pPr marL="285750" indent="-285750" defTabSz="402325">
              <a:buFont typeface="Arial" panose="020B0604020202020204" pitchFamily="34" charset="0"/>
              <a:buChar char="•"/>
            </a:pPr>
            <a:r>
              <a:rPr lang="de-DE" sz="1400" dirty="0">
                <a:solidFill>
                  <a:schemeClr val="tx1"/>
                </a:solidFill>
                <a:latin typeface="Calibri"/>
              </a:rPr>
              <a:t>Verständnis des Bedarfsverlaufs?</a:t>
            </a:r>
          </a:p>
          <a:p>
            <a:pPr marL="285750" indent="-285750" defTabSz="402325">
              <a:buFont typeface="Arial" panose="020B0604020202020204" pitchFamily="34" charset="0"/>
              <a:buChar char="•"/>
            </a:pPr>
            <a:r>
              <a:rPr lang="de-DE" sz="1400" dirty="0">
                <a:solidFill>
                  <a:schemeClr val="tx1"/>
                </a:solidFill>
                <a:latin typeface="Calibri"/>
              </a:rPr>
              <a:t>Ändern der betrachteten Menüs im Bedarfsverlauf</a:t>
            </a:r>
          </a:p>
          <a:p>
            <a:pPr marL="285750" indent="-285750" defTabSz="402325">
              <a:buFont typeface="Arial" panose="020B0604020202020204" pitchFamily="34" charset="0"/>
              <a:buChar char="•"/>
            </a:pPr>
            <a:r>
              <a:rPr lang="de-DE" sz="1400" dirty="0">
                <a:solidFill>
                  <a:schemeClr val="tx1"/>
                </a:solidFill>
                <a:latin typeface="Calibri"/>
              </a:rPr>
              <a:t>Begutachtung der Erklärungen</a:t>
            </a:r>
          </a:p>
          <a:p>
            <a:pPr defTabSz="402325"/>
            <a:endParaRPr lang="de-DE" sz="1400" dirty="0">
              <a:solidFill>
                <a:schemeClr val="tx1"/>
              </a:solidFill>
              <a:latin typeface="Calibri"/>
            </a:endParaRPr>
          </a:p>
          <a:p>
            <a:pPr defTabSz="402325"/>
            <a:r>
              <a:rPr lang="de-DE" sz="1400" dirty="0">
                <a:solidFill>
                  <a:schemeClr val="tx1"/>
                </a:solidFill>
                <a:latin typeface="Calibri"/>
              </a:rPr>
              <a:t> </a:t>
            </a: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defTabSz="402325"/>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Überprüfung der Gestaltung und Struktur der App auf verschiedene Faktoren</a:t>
            </a:r>
          </a:p>
        </p:txBody>
      </p:sp>
    </p:spTree>
    <p:extLst>
      <p:ext uri="{BB962C8B-B14F-4D97-AF65-F5344CB8AC3E}">
        <p14:creationId xmlns:p14="http://schemas.microsoft.com/office/powerpoint/2010/main" val="397441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18464"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AUSWERTUNG DER FUNKTIONALITÄT</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endParaRPr lang="de-DE" sz="1200" dirty="0">
              <a:solidFill>
                <a:schemeClr val="tx1"/>
              </a:solidFill>
              <a:latin typeface="Calibri"/>
            </a:endParaRPr>
          </a:p>
          <a:p>
            <a:pPr marL="285750" indent="-285750" defTabSz="402325">
              <a:buFont typeface="Arial" panose="020B0604020202020204" pitchFamily="34" charset="0"/>
              <a:buChar char="•"/>
            </a:pPr>
            <a:endParaRPr lang="de-DE" sz="1200" dirty="0">
              <a:solidFill>
                <a:schemeClr val="tx1"/>
              </a:solidFill>
              <a:latin typeface="Calibri"/>
              <a:cs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Feedback bzgl. Nutzbarkeit im täglichen Geschäft erhalten</a:t>
            </a:r>
          </a:p>
        </p:txBody>
      </p:sp>
      <p:graphicFrame>
        <p:nvGraphicFramePr>
          <p:cNvPr id="2" name="Tabelle 2">
            <a:extLst>
              <a:ext uri="{FF2B5EF4-FFF2-40B4-BE49-F238E27FC236}">
                <a16:creationId xmlns:a16="http://schemas.microsoft.com/office/drawing/2014/main" id="{BCECCD8E-9B10-E141-BEEB-20EDDD97EBC7}"/>
              </a:ext>
            </a:extLst>
          </p:cNvPr>
          <p:cNvGraphicFramePr>
            <a:graphicFrameLocks noGrp="1"/>
          </p:cNvGraphicFramePr>
          <p:nvPr>
            <p:extLst>
              <p:ext uri="{D42A27DB-BD31-4B8C-83A1-F6EECF244321}">
                <p14:modId xmlns:p14="http://schemas.microsoft.com/office/powerpoint/2010/main" val="1155701235"/>
              </p:ext>
            </p:extLst>
          </p:nvPr>
        </p:nvGraphicFramePr>
        <p:xfrm>
          <a:off x="477715" y="1203471"/>
          <a:ext cx="8191500" cy="3482340"/>
        </p:xfrm>
        <a:graphic>
          <a:graphicData uri="http://schemas.openxmlformats.org/drawingml/2006/table">
            <a:tbl>
              <a:tblPr firstRow="1" bandRow="1">
                <a:tableStyleId>{5C22544A-7EE6-4342-B048-85BDC9FD1C3A}</a:tableStyleId>
              </a:tblPr>
              <a:tblGrid>
                <a:gridCol w="3004039">
                  <a:extLst>
                    <a:ext uri="{9D8B030D-6E8A-4147-A177-3AD203B41FA5}">
                      <a16:colId xmlns:a16="http://schemas.microsoft.com/office/drawing/2014/main" val="61049810"/>
                    </a:ext>
                  </a:extLst>
                </a:gridCol>
                <a:gridCol w="5187461">
                  <a:extLst>
                    <a:ext uri="{9D8B030D-6E8A-4147-A177-3AD203B41FA5}">
                      <a16:colId xmlns:a16="http://schemas.microsoft.com/office/drawing/2014/main" val="385410762"/>
                    </a:ext>
                  </a:extLst>
                </a:gridCol>
              </a:tblGrid>
              <a:tr h="247342">
                <a:tc>
                  <a:txBody>
                    <a:bodyPr/>
                    <a:lstStyle/>
                    <a:p>
                      <a:r>
                        <a:rPr lang="de-DE" sz="1100" dirty="0"/>
                        <a:t>Zu bewertender Faktor</a:t>
                      </a:r>
                    </a:p>
                  </a:txBody>
                  <a:tcPr anchor="ctr"/>
                </a:tc>
                <a:tc>
                  <a:txBody>
                    <a:bodyPr/>
                    <a:lstStyle/>
                    <a:p>
                      <a:r>
                        <a:rPr lang="de-DE" sz="1100" dirty="0"/>
                        <a:t>Bewertung 1-5</a:t>
                      </a:r>
                    </a:p>
                  </a:txBody>
                  <a:tcPr anchor="ctr"/>
                </a:tc>
                <a:extLst>
                  <a:ext uri="{0D108BD9-81ED-4DB2-BD59-A6C34878D82A}">
                    <a16:rowId xmlns:a16="http://schemas.microsoft.com/office/drawing/2014/main" val="3279401115"/>
                  </a:ext>
                </a:extLst>
              </a:tr>
              <a:tr h="240067">
                <a:tc>
                  <a:txBody>
                    <a:bodyPr/>
                    <a:lstStyle/>
                    <a:p>
                      <a:r>
                        <a:rPr lang="de-DE" sz="1050" dirty="0"/>
                        <a:t>Übersichtlichkeit der Applikation</a:t>
                      </a:r>
                    </a:p>
                  </a:txBody>
                  <a:tcPr anchor="ctr"/>
                </a:tc>
                <a:tc>
                  <a:txBody>
                    <a:bodyPr/>
                    <a:lstStyle/>
                    <a:p>
                      <a:r>
                        <a:rPr lang="de-DE" sz="1050" dirty="0"/>
                        <a:t>Detailgrad passt 5/5</a:t>
                      </a:r>
                    </a:p>
                  </a:txBody>
                  <a:tcPr anchor="ctr"/>
                </a:tc>
                <a:extLst>
                  <a:ext uri="{0D108BD9-81ED-4DB2-BD59-A6C34878D82A}">
                    <a16:rowId xmlns:a16="http://schemas.microsoft.com/office/drawing/2014/main" val="306657022"/>
                  </a:ext>
                </a:extLst>
              </a:tr>
              <a:tr h="240067">
                <a:tc>
                  <a:txBody>
                    <a:bodyPr/>
                    <a:lstStyle/>
                    <a:p>
                      <a:r>
                        <a:rPr lang="de-DE" sz="1050" dirty="0"/>
                        <a:t>Einfachheit der Struktur</a:t>
                      </a:r>
                    </a:p>
                  </a:txBody>
                  <a:tcPr anchor="ctr"/>
                </a:tc>
                <a:tc>
                  <a:txBody>
                    <a:bodyPr/>
                    <a:lstStyle/>
                    <a:p>
                      <a:r>
                        <a:rPr lang="de-DE" sz="1050" dirty="0"/>
                        <a:t>5/5 schnell übersichtlich</a:t>
                      </a:r>
                    </a:p>
                  </a:txBody>
                  <a:tcPr anchor="ctr"/>
                </a:tc>
                <a:extLst>
                  <a:ext uri="{0D108BD9-81ED-4DB2-BD59-A6C34878D82A}">
                    <a16:rowId xmlns:a16="http://schemas.microsoft.com/office/drawing/2014/main" val="1248695747"/>
                  </a:ext>
                </a:extLst>
              </a:tr>
              <a:tr h="240067">
                <a:tc>
                  <a:txBody>
                    <a:bodyPr/>
                    <a:lstStyle/>
                    <a:p>
                      <a:r>
                        <a:rPr lang="de-DE" sz="1050" dirty="0"/>
                        <a:t>Einfachheit der Bedienung</a:t>
                      </a:r>
                    </a:p>
                  </a:txBody>
                  <a:tcPr anchor="ctr"/>
                </a:tc>
                <a:tc>
                  <a:txBody>
                    <a:bodyPr/>
                    <a:lstStyle/>
                    <a:p>
                      <a:r>
                        <a:rPr lang="de-DE" sz="1050" dirty="0"/>
                        <a:t>5/5 Bedienung ist sehr einfach und verständlich gestaltet</a:t>
                      </a:r>
                    </a:p>
                  </a:txBody>
                  <a:tcPr anchor="ctr"/>
                </a:tc>
                <a:extLst>
                  <a:ext uri="{0D108BD9-81ED-4DB2-BD59-A6C34878D82A}">
                    <a16:rowId xmlns:a16="http://schemas.microsoft.com/office/drawing/2014/main" val="2981205891"/>
                  </a:ext>
                </a:extLst>
              </a:tr>
              <a:tr h="392837">
                <a:tc>
                  <a:txBody>
                    <a:bodyPr/>
                    <a:lstStyle/>
                    <a:p>
                      <a:r>
                        <a:rPr lang="de-DE" sz="1050" dirty="0"/>
                        <a:t>Verständlichkeit der Erklärung</a:t>
                      </a:r>
                    </a:p>
                  </a:txBody>
                  <a:tcPr anchor="ctr"/>
                </a:tc>
                <a:tc>
                  <a:txBody>
                    <a:bodyPr/>
                    <a:lstStyle/>
                    <a:p>
                      <a:r>
                        <a:rPr lang="de-DE" sz="1050" dirty="0"/>
                        <a:t>5/5 Detailgrad stimmt, bei den Gästeaufkommen Icons könnte man noch mehr ausführen, wie genau ein Icon zustande kommt</a:t>
                      </a:r>
                    </a:p>
                  </a:txBody>
                  <a:tcPr anchor="ctr"/>
                </a:tc>
                <a:extLst>
                  <a:ext uri="{0D108BD9-81ED-4DB2-BD59-A6C34878D82A}">
                    <a16:rowId xmlns:a16="http://schemas.microsoft.com/office/drawing/2014/main" val="21576185"/>
                  </a:ext>
                </a:extLst>
              </a:tr>
              <a:tr h="392837">
                <a:tc>
                  <a:txBody>
                    <a:bodyPr/>
                    <a:lstStyle/>
                    <a:p>
                      <a:r>
                        <a:rPr lang="de-DE" sz="1050" dirty="0"/>
                        <a:t>Glaubwürdigkeit der Vorhersagen</a:t>
                      </a:r>
                    </a:p>
                  </a:txBody>
                  <a:tcPr anchor="ctr"/>
                </a:tc>
                <a:tc>
                  <a:txBody>
                    <a:bodyPr/>
                    <a:lstStyle/>
                    <a:p>
                      <a:r>
                        <a:rPr lang="de-DE" sz="1050" dirty="0"/>
                        <a:t>5/5 der Vergleich mit dem Vorjahr und die Icons lässt die Zahlen glaubwürdig und realistisch erscheinen</a:t>
                      </a:r>
                    </a:p>
                  </a:txBody>
                  <a:tcPr anchor="ctr"/>
                </a:tc>
                <a:extLst>
                  <a:ext uri="{0D108BD9-81ED-4DB2-BD59-A6C34878D82A}">
                    <a16:rowId xmlns:a16="http://schemas.microsoft.com/office/drawing/2014/main" val="20874428"/>
                  </a:ext>
                </a:extLst>
              </a:tr>
              <a:tr h="392837">
                <a:tc>
                  <a:txBody>
                    <a:bodyPr/>
                    <a:lstStyle/>
                    <a:p>
                      <a:r>
                        <a:rPr lang="de-DE" sz="1050" dirty="0"/>
                        <a:t>Nachvollziehbarkeit der Vorhersagen</a:t>
                      </a:r>
                    </a:p>
                  </a:txBody>
                  <a:tcPr anchor="ctr"/>
                </a:tc>
                <a:tc>
                  <a:txBody>
                    <a:bodyPr/>
                    <a:lstStyle/>
                    <a:p>
                      <a:r>
                        <a:rPr lang="de-DE" sz="1050" dirty="0"/>
                        <a:t>5/5 der Vergleich mit dem Vorjahr und die Icons lässt die Zahlen nachvollziehbar erscheinen</a:t>
                      </a:r>
                    </a:p>
                  </a:txBody>
                  <a:tcPr anchor="ctr"/>
                </a:tc>
                <a:extLst>
                  <a:ext uri="{0D108BD9-81ED-4DB2-BD59-A6C34878D82A}">
                    <a16:rowId xmlns:a16="http://schemas.microsoft.com/office/drawing/2014/main" val="677008907"/>
                  </a:ext>
                </a:extLst>
              </a:tr>
              <a:tr h="240067">
                <a:tc>
                  <a:txBody>
                    <a:bodyPr/>
                    <a:lstStyle/>
                    <a:p>
                      <a:r>
                        <a:rPr lang="de-DE" sz="1050" dirty="0"/>
                        <a:t>Verständlichkeit der Vorhersagen</a:t>
                      </a:r>
                    </a:p>
                  </a:txBody>
                  <a:tcPr anchor="ctr"/>
                </a:tc>
                <a:tc>
                  <a:txBody>
                    <a:bodyPr/>
                    <a:lstStyle/>
                    <a:p>
                      <a:r>
                        <a:rPr lang="de-DE" sz="1050" dirty="0"/>
                        <a:t>5/5 die Verständlichkeit der Vorhersage ist gegeben</a:t>
                      </a:r>
                    </a:p>
                  </a:txBody>
                  <a:tcPr anchor="ctr"/>
                </a:tc>
                <a:extLst>
                  <a:ext uri="{0D108BD9-81ED-4DB2-BD59-A6C34878D82A}">
                    <a16:rowId xmlns:a16="http://schemas.microsoft.com/office/drawing/2014/main" val="1036781407"/>
                  </a:ext>
                </a:extLst>
              </a:tr>
              <a:tr h="698377">
                <a:tc>
                  <a:txBody>
                    <a:bodyPr/>
                    <a:lstStyle/>
                    <a:p>
                      <a:r>
                        <a:rPr lang="de-DE" sz="1050" dirty="0"/>
                        <a:t>Nützlichkeit im Alltag</a:t>
                      </a:r>
                    </a:p>
                  </a:txBody>
                  <a:tcPr anchor="ctr"/>
                </a:tc>
                <a:tc>
                  <a:txBody>
                    <a:bodyPr/>
                    <a:lstStyle/>
                    <a:p>
                      <a:r>
                        <a:rPr lang="de-DE" sz="1050" dirty="0"/>
                        <a:t>5/5 die App könnte man so im Alltag verwenden, allerdings müsste sie auf die Spezifika der HSG Mensa angepasst werden und z.B. die Wertigkeit der einzelnen Menüs noch hinterlegt werden um so die Korrelationen zwischen den Menüs abzubilden</a:t>
                      </a:r>
                    </a:p>
                  </a:txBody>
                  <a:tcPr anchor="ctr"/>
                </a:tc>
                <a:extLst>
                  <a:ext uri="{0D108BD9-81ED-4DB2-BD59-A6C34878D82A}">
                    <a16:rowId xmlns:a16="http://schemas.microsoft.com/office/drawing/2014/main" val="3473855123"/>
                  </a:ext>
                </a:extLst>
              </a:tr>
              <a:tr h="240067">
                <a:tc>
                  <a:txBody>
                    <a:bodyPr/>
                    <a:lstStyle/>
                    <a:p>
                      <a:r>
                        <a:rPr lang="de-DE" sz="1050" dirty="0"/>
                        <a:t>Verwendbarkeit im Alltag</a:t>
                      </a:r>
                    </a:p>
                  </a:txBody>
                  <a:tcPr anchor="ctr"/>
                </a:tc>
                <a:tc>
                  <a:txBody>
                    <a:bodyPr/>
                    <a:lstStyle/>
                    <a:p>
                      <a:r>
                        <a:rPr lang="de-DE" sz="1050" dirty="0"/>
                        <a:t>5/5 siehe oben</a:t>
                      </a:r>
                    </a:p>
                  </a:txBody>
                  <a:tcPr anchor="ctr"/>
                </a:tc>
                <a:extLst>
                  <a:ext uri="{0D108BD9-81ED-4DB2-BD59-A6C34878D82A}">
                    <a16:rowId xmlns:a16="http://schemas.microsoft.com/office/drawing/2014/main" val="1335807979"/>
                  </a:ext>
                </a:extLst>
              </a:tr>
            </a:tbl>
          </a:graphicData>
        </a:graphic>
      </p:graphicFrame>
    </p:spTree>
    <p:extLst>
      <p:ext uri="{BB962C8B-B14F-4D97-AF65-F5344CB8AC3E}">
        <p14:creationId xmlns:p14="http://schemas.microsoft.com/office/powerpoint/2010/main" val="251610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3803"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AUSWERTUNG DER FUNKTIONALITÄT</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endParaRPr lang="de-DE" sz="12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cs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Feedback bzgl. Nutzbarkeit im täglichen Geschäft erhalten</a:t>
            </a:r>
          </a:p>
        </p:txBody>
      </p:sp>
      <p:graphicFrame>
        <p:nvGraphicFramePr>
          <p:cNvPr id="3" name="Tabelle 3">
            <a:extLst>
              <a:ext uri="{FF2B5EF4-FFF2-40B4-BE49-F238E27FC236}">
                <a16:creationId xmlns:a16="http://schemas.microsoft.com/office/drawing/2014/main" id="{6A11B461-7F3D-5D49-B07E-1BBBEB10B06B}"/>
              </a:ext>
            </a:extLst>
          </p:cNvPr>
          <p:cNvGraphicFramePr>
            <a:graphicFrameLocks noGrp="1"/>
          </p:cNvGraphicFramePr>
          <p:nvPr>
            <p:extLst>
              <p:ext uri="{D42A27DB-BD31-4B8C-83A1-F6EECF244321}">
                <p14:modId xmlns:p14="http://schemas.microsoft.com/office/powerpoint/2010/main" val="3801956972"/>
              </p:ext>
            </p:extLst>
          </p:nvPr>
        </p:nvGraphicFramePr>
        <p:xfrm>
          <a:off x="438600" y="1241620"/>
          <a:ext cx="8266800" cy="2966720"/>
        </p:xfrm>
        <a:graphic>
          <a:graphicData uri="http://schemas.openxmlformats.org/drawingml/2006/table">
            <a:tbl>
              <a:tblPr firstRow="1" bandRow="1">
                <a:tableStyleId>{5C22544A-7EE6-4342-B048-85BDC9FD1C3A}</a:tableStyleId>
              </a:tblPr>
              <a:tblGrid>
                <a:gridCol w="6761465">
                  <a:extLst>
                    <a:ext uri="{9D8B030D-6E8A-4147-A177-3AD203B41FA5}">
                      <a16:colId xmlns:a16="http://schemas.microsoft.com/office/drawing/2014/main" val="2926912899"/>
                    </a:ext>
                  </a:extLst>
                </a:gridCol>
                <a:gridCol w="826477">
                  <a:extLst>
                    <a:ext uri="{9D8B030D-6E8A-4147-A177-3AD203B41FA5}">
                      <a16:colId xmlns:a16="http://schemas.microsoft.com/office/drawing/2014/main" val="4034516113"/>
                    </a:ext>
                  </a:extLst>
                </a:gridCol>
                <a:gridCol w="678858">
                  <a:extLst>
                    <a:ext uri="{9D8B030D-6E8A-4147-A177-3AD203B41FA5}">
                      <a16:colId xmlns:a16="http://schemas.microsoft.com/office/drawing/2014/main" val="933594947"/>
                    </a:ext>
                  </a:extLst>
                </a:gridCol>
              </a:tblGrid>
              <a:tr h="370840">
                <a:tc>
                  <a:txBody>
                    <a:bodyPr/>
                    <a:lstStyle/>
                    <a:p>
                      <a:r>
                        <a:rPr lang="de-DE" dirty="0"/>
                        <a:t>Frage</a:t>
                      </a:r>
                    </a:p>
                  </a:txBody>
                  <a:tcPr anchor="ctr"/>
                </a:tc>
                <a:tc>
                  <a:txBody>
                    <a:bodyPr/>
                    <a:lstStyle/>
                    <a:p>
                      <a:r>
                        <a:rPr lang="de-DE" dirty="0"/>
                        <a:t>Ja</a:t>
                      </a:r>
                    </a:p>
                  </a:txBody>
                  <a:tcPr anchor="ctr"/>
                </a:tc>
                <a:tc>
                  <a:txBody>
                    <a:bodyPr/>
                    <a:lstStyle/>
                    <a:p>
                      <a:r>
                        <a:rPr lang="de-DE" dirty="0"/>
                        <a:t>Nein</a:t>
                      </a:r>
                    </a:p>
                  </a:txBody>
                  <a:tcPr anchor="ctr"/>
                </a:tc>
                <a:extLst>
                  <a:ext uri="{0D108BD9-81ED-4DB2-BD59-A6C34878D82A}">
                    <a16:rowId xmlns:a16="http://schemas.microsoft.com/office/drawing/2014/main" val="3841313461"/>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Vertrauen Sie den Vorhersagen der Applikation?</a:t>
                      </a:r>
                    </a:p>
                  </a:txBody>
                  <a:tcPr anchor="ctr"/>
                </a:tc>
                <a:tc>
                  <a:txBody>
                    <a:bodyPr/>
                    <a:lstStyle/>
                    <a:p>
                      <a:r>
                        <a:rPr lang="de-DE" sz="1400" dirty="0"/>
                        <a:t>x</a:t>
                      </a:r>
                    </a:p>
                  </a:txBody>
                  <a:tcPr anchor="ctr"/>
                </a:tc>
                <a:tc>
                  <a:txBody>
                    <a:bodyPr/>
                    <a:lstStyle/>
                    <a:p>
                      <a:endParaRPr lang="de-DE" sz="1400"/>
                    </a:p>
                  </a:txBody>
                  <a:tcPr anchor="ctr"/>
                </a:tc>
                <a:extLst>
                  <a:ext uri="{0D108BD9-81ED-4DB2-BD59-A6C34878D82A}">
                    <a16:rowId xmlns:a16="http://schemas.microsoft.com/office/drawing/2014/main" val="319592667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a:solidFill>
                            <a:schemeClr val="tx1"/>
                          </a:solidFill>
                          <a:latin typeface="Calibri"/>
                          <a:cs typeface="Calibri"/>
                        </a:rPr>
                        <a:t>Können Sie </a:t>
                      </a:r>
                      <a:r>
                        <a:rPr lang="de-DE" sz="1400" dirty="0">
                          <a:solidFill>
                            <a:schemeClr val="tx1"/>
                          </a:solidFill>
                          <a:latin typeface="Calibri"/>
                          <a:cs typeface="Calibri"/>
                        </a:rPr>
                        <a:t>die Vorhersagen nachvollziehen?</a:t>
                      </a:r>
                    </a:p>
                  </a:txBody>
                  <a:tcPr anchor="ctr"/>
                </a:tc>
                <a:tc>
                  <a:txBody>
                    <a:bodyPr/>
                    <a:lstStyle/>
                    <a:p>
                      <a:r>
                        <a:rPr lang="de-DE" sz="1400" dirty="0"/>
                        <a:t>x</a:t>
                      </a:r>
                    </a:p>
                  </a:txBody>
                  <a:tcPr anchor="ctr"/>
                </a:tc>
                <a:tc>
                  <a:txBody>
                    <a:bodyPr/>
                    <a:lstStyle/>
                    <a:p>
                      <a:endParaRPr lang="de-DE" sz="1400"/>
                    </a:p>
                  </a:txBody>
                  <a:tcPr anchor="ctr"/>
                </a:tc>
                <a:extLst>
                  <a:ext uri="{0D108BD9-81ED-4DB2-BD59-A6C34878D82A}">
                    <a16:rowId xmlns:a16="http://schemas.microsoft.com/office/drawing/2014/main" val="232857684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Wirken die Vorhersagen für Sie realistisch?</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123940767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Wirken die Vorhersagen für Sie glaubwürdig?</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567114307"/>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Sind die Erklärungen in der App für Sie verständlich?</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423812402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Ist die Bedienung der App für Sie intuitiv?</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3251907420"/>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Könnten Sie sich vorstellen eine solche Applikation bei der Menüplanung zu verwenden?</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2659515397"/>
                  </a:ext>
                </a:extLst>
              </a:tr>
            </a:tbl>
          </a:graphicData>
        </a:graphic>
      </p:graphicFrame>
    </p:spTree>
    <p:extLst>
      <p:ext uri="{BB962C8B-B14F-4D97-AF65-F5344CB8AC3E}">
        <p14:creationId xmlns:p14="http://schemas.microsoft.com/office/powerpoint/2010/main" val="249200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4825"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FEEDBACK FÜR DIE WEITERENTWICKLUNG</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cs typeface="Calibri"/>
              </a:rPr>
              <a:t>Potenzial für die Weiterentwicklung</a:t>
            </a:r>
          </a:p>
          <a:p>
            <a:pPr marL="285750" indent="-285750" defTabSz="402325">
              <a:buFont typeface="Arial" panose="020B0604020202020204" pitchFamily="34" charset="0"/>
              <a:buChar char="•"/>
            </a:pPr>
            <a:endParaRPr lang="de-DE" sz="1400" b="1" dirty="0">
              <a:solidFill>
                <a:schemeClr val="tx1"/>
              </a:solidFill>
              <a:latin typeface="Calibri"/>
              <a:cs typeface="Calibri"/>
            </a:endParaRPr>
          </a:p>
          <a:p>
            <a:pPr marL="285750" indent="-285750" defTabSz="402325">
              <a:buFont typeface="Arial" panose="020B0604020202020204" pitchFamily="34" charset="0"/>
              <a:buChar char="•"/>
            </a:pPr>
            <a:r>
              <a:rPr lang="de-DE" sz="1400" dirty="0">
                <a:solidFill>
                  <a:schemeClr val="tx1"/>
                </a:solidFill>
                <a:latin typeface="Calibri"/>
                <a:cs typeface="Calibri"/>
              </a:rPr>
              <a:t>Bedarfsverlauf: Aktuelle Werte mit Vergleichswerten abbilden</a:t>
            </a:r>
          </a:p>
          <a:p>
            <a:pPr marL="285750" indent="-285750" defTabSz="402325">
              <a:buFont typeface="Arial" panose="020B0604020202020204" pitchFamily="34" charset="0"/>
              <a:buChar char="•"/>
            </a:pPr>
            <a:r>
              <a:rPr lang="de-DE" sz="1400" dirty="0">
                <a:solidFill>
                  <a:schemeClr val="tx1"/>
                </a:solidFill>
                <a:latin typeface="Calibri"/>
                <a:cs typeface="Calibri"/>
              </a:rPr>
              <a:t>Gästeaufkommen Icons noch detailreicher erklären (Worauf basiert das Icon, schreiben, dass es von dem Gästeaufkommen der Wochentage abhängt)</a:t>
            </a: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Feedback für die Weiterentwicklung erhalten</a:t>
            </a:r>
          </a:p>
        </p:txBody>
      </p:sp>
    </p:spTree>
    <p:extLst>
      <p:ext uri="{BB962C8B-B14F-4D97-AF65-F5344CB8AC3E}">
        <p14:creationId xmlns:p14="http://schemas.microsoft.com/office/powerpoint/2010/main" val="4377646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WI3 Layout">
  <a:themeElements>
    <a:clrScheme name="Benutzerdefiniert 1">
      <a:dk1>
        <a:sysClr val="windowText" lastClr="000000"/>
      </a:dk1>
      <a:lt1>
        <a:sysClr val="window" lastClr="FFFFFF"/>
      </a:lt1>
      <a:dk2>
        <a:srgbClr val="00802F"/>
      </a:dk2>
      <a:lt2>
        <a:srgbClr val="CCCCCC"/>
      </a:lt2>
      <a:accent1>
        <a:srgbClr val="00802F"/>
      </a:accent1>
      <a:accent2>
        <a:srgbClr val="ACCC3D"/>
      </a:accent2>
      <a:accent3>
        <a:srgbClr val="0067B1"/>
      </a:accent3>
      <a:accent4>
        <a:srgbClr val="95C7E8"/>
      </a:accent4>
      <a:accent5>
        <a:srgbClr val="666666"/>
      </a:accent5>
      <a:accent6>
        <a:srgbClr val="999999"/>
      </a:accent6>
      <a:hlink>
        <a:srgbClr val="95C7E8"/>
      </a:hlink>
      <a:folHlink>
        <a:srgbClr val="000000"/>
      </a:folHlink>
    </a:clrScheme>
    <a:fontScheme name="UNISG CD Arial">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20000"/>
            <a:lumOff val="80000"/>
          </a:schemeClr>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 Template" id="{EB35C314-6BC3-9940-958B-8629B7D17C73}" vid="{8F6522FF-69EC-7847-9AD7-D57852467808}"/>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2A1F3827DA71F448DAC5F4A257F5665" ma:contentTypeVersion="2" ma:contentTypeDescription="Ein neues Dokument erstellen." ma:contentTypeScope="" ma:versionID="1e717dbfa7b7207dfac07c69acddd338">
  <xsd:schema xmlns:xsd="http://www.w3.org/2001/XMLSchema" xmlns:xs="http://www.w3.org/2001/XMLSchema" xmlns:p="http://schemas.microsoft.com/office/2006/metadata/properties" xmlns:ns2="3f370a08-1e6d-4642-a4b6-b6d852aed5f0" targetNamespace="http://schemas.microsoft.com/office/2006/metadata/properties" ma:root="true" ma:fieldsID="1ec3ffebd306b5464ea0dbf21c509c56" ns2:_="">
    <xsd:import namespace="3f370a08-1e6d-4642-a4b6-b6d852aed5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370a08-1e6d-4642-a4b6-b6d852aed5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7BC059-E0DB-465B-8EBC-D93BDF572614}">
  <ds:schemaRefs>
    <ds:schemaRef ds:uri="http://schemas.microsoft.com/sharepoint/v3/contenttype/forms"/>
  </ds:schemaRefs>
</ds:datastoreItem>
</file>

<file path=customXml/itemProps2.xml><?xml version="1.0" encoding="utf-8"?>
<ds:datastoreItem xmlns:ds="http://schemas.openxmlformats.org/officeDocument/2006/customXml" ds:itemID="{CDBBB883-F70B-43A4-B01A-B7F597F7B7EF}">
  <ds:schemaRefs>
    <ds:schemaRef ds:uri="3f370a08-1e6d-4642-a4b6-b6d852aed5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366B1C-28CE-4544-97EB-72C55EF781EC}">
  <ds:schemaRefs>
    <ds:schemaRef ds:uri="3f370a08-1e6d-4642-a4b6-b6d852aed5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IWI3 Layout</Template>
  <TotalTime>0</TotalTime>
  <Words>680</Words>
  <Application>Microsoft Macintosh PowerPoint</Application>
  <PresentationFormat>Bildschirmpräsentation (16:9)</PresentationFormat>
  <Paragraphs>128</Paragraphs>
  <Slides>11</Slides>
  <Notes>7</Notes>
  <HiddenSlides>1</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7" baseType="lpstr">
      <vt:lpstr>Arial</vt:lpstr>
      <vt:lpstr>Calibri</vt:lpstr>
      <vt:lpstr>Calibri Light</vt:lpstr>
      <vt:lpstr>Helvetica</vt:lpstr>
      <vt:lpstr>IWI3 Layout</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Marxer, NicoleSarina</dc:creator>
  <cp:lastModifiedBy>Philipp Schmelzer</cp:lastModifiedBy>
  <cp:revision>35</cp:revision>
  <cp:lastPrinted>2020-03-29T12:41:23Z</cp:lastPrinted>
  <dcterms:created xsi:type="dcterms:W3CDTF">2019-10-08T08:06:46Z</dcterms:created>
  <dcterms:modified xsi:type="dcterms:W3CDTF">2021-05-23T16:42:47Z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0x01010042A1F3827DA71F448DAC5F4A257F5665</vt:lpwstr>
  </property>
</Properties>
</file>